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5510DD8-CF93-A464-231F-E138980A3680}"/>
              </a:ext>
            </a:extLst>
          </p:cNvPr>
          <p:cNvSpPr txBox="1"/>
          <p:nvPr/>
        </p:nvSpPr>
        <p:spPr>
          <a:xfrm>
            <a:off x="2119664" y="1762208"/>
            <a:ext cx="154868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/>
          </a:p>
          <a:p>
            <a:r>
              <a:rPr lang="pt-BR" sz="4000" dirty="0"/>
              <a:t>Painel II</a:t>
            </a:r>
          </a:p>
          <a:p>
            <a:endParaRPr lang="pt-BR" sz="4000" dirty="0"/>
          </a:p>
          <a:p>
            <a:r>
              <a:rPr lang="pt-BR" sz="4000" dirty="0"/>
              <a:t>Cobrança de taxas e tarifas: a norma de referência da ANA e modelos</a:t>
            </a:r>
          </a:p>
          <a:p>
            <a:endParaRPr lang="pt-BR" sz="4000" dirty="0"/>
          </a:p>
          <a:p>
            <a:endParaRPr lang="pt-BR" sz="4000" dirty="0"/>
          </a:p>
          <a:p>
            <a:endParaRPr lang="pt-BR" sz="4000" dirty="0"/>
          </a:p>
          <a:p>
            <a:r>
              <a:rPr lang="pt-BR" sz="4000" dirty="0"/>
              <a:t>Apresentação de Wladimir Antonio Ribeiro</a:t>
            </a:r>
          </a:p>
          <a:p>
            <a:r>
              <a:rPr lang="pt-BR" sz="4000" dirty="0"/>
              <a:t>Ribeirão Preto, 18 de agosto de 2022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5510DD8-CF93-A464-231F-E138980A3680}"/>
              </a:ext>
            </a:extLst>
          </p:cNvPr>
          <p:cNvSpPr txBox="1"/>
          <p:nvPr/>
        </p:nvSpPr>
        <p:spPr>
          <a:xfrm>
            <a:off x="2119664" y="1762208"/>
            <a:ext cx="1548687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</a:rPr>
              <a:t>TAXAS E TARIFAS PARA REMUNERAR SERVIÇOS PÚBLICOS: UM ITINERÁRIO HISTÓRICO</a:t>
            </a:r>
          </a:p>
          <a:p>
            <a:endParaRPr lang="pt-BR" sz="4000" dirty="0"/>
          </a:p>
          <a:p>
            <a:pPr marL="571500" indent="-571500">
              <a:buFontTx/>
              <a:buChar char="-"/>
            </a:pPr>
            <a:r>
              <a:rPr lang="pt-BR" sz="4000" b="1" dirty="0"/>
              <a:t>Estado Liberal: </a:t>
            </a:r>
            <a:r>
              <a:rPr lang="pt-BR" sz="4000" dirty="0"/>
              <a:t>a atividade pública, custeada com a receita de impostos, deve ser sempre a dirigida a todos – ou seja, não pode o Estado arrecadar tributos e os aplicar para atender o interesse de um pessoa ou grupo social específico. Quanto isso ocorrer,  o beneficiado deveria ressarcir o quanto foi gasto pelo Estado. </a:t>
            </a:r>
          </a:p>
          <a:p>
            <a:pPr marL="571500" indent="-571500">
              <a:buFontTx/>
              <a:buChar char="-"/>
            </a:pPr>
            <a:endParaRPr lang="pt-BR" sz="4000" dirty="0"/>
          </a:p>
          <a:p>
            <a:pPr marL="571500" indent="-571500">
              <a:buFontTx/>
              <a:buChar char="-"/>
            </a:pPr>
            <a:r>
              <a:rPr lang="pt-BR" sz="4000" dirty="0"/>
              <a:t>Criação dos conceitos de especificidade (serviços identificados), e de divisibilidade, que permita a cobrança pelo volume de serviço prestado ou posto à disposição (e formas de medição) com consequente  definição de teto específico e teto global.</a:t>
            </a:r>
          </a:p>
        </p:txBody>
      </p:sp>
    </p:spTree>
    <p:extLst>
      <p:ext uri="{BB962C8B-B14F-4D97-AF65-F5344CB8AC3E}">
        <p14:creationId xmlns:p14="http://schemas.microsoft.com/office/powerpoint/2010/main" val="238913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5510DD8-CF93-A464-231F-E138980A3680}"/>
              </a:ext>
            </a:extLst>
          </p:cNvPr>
          <p:cNvSpPr txBox="1"/>
          <p:nvPr/>
        </p:nvSpPr>
        <p:spPr>
          <a:xfrm>
            <a:off x="2017308" y="1557515"/>
            <a:ext cx="15661091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</a:rPr>
              <a:t>TAXAS E TARIFAS PARA REMUNERAR SERVIÇOS PÚBLICOS: UM ITINERÁRIO HISTÓRICO</a:t>
            </a:r>
          </a:p>
          <a:p>
            <a:endParaRPr lang="pt-BR" sz="4000" dirty="0"/>
          </a:p>
          <a:p>
            <a:pPr marL="571500" indent="-571500">
              <a:buFontTx/>
              <a:buChar char="-"/>
            </a:pPr>
            <a:r>
              <a:rPr lang="pt-BR" sz="4000" b="1" dirty="0"/>
              <a:t>Estado de Bem Estar Social: </a:t>
            </a:r>
            <a:r>
              <a:rPr lang="pt-BR" sz="4000" dirty="0"/>
              <a:t>reconhecimento que há </a:t>
            </a:r>
            <a:r>
              <a:rPr lang="pt-BR" sz="4000" b="1" dirty="0"/>
              <a:t>direitos sociais  </a:t>
            </a:r>
            <a:r>
              <a:rPr lang="pt-BR" sz="4000" dirty="0"/>
              <a:t>que o Estado deve assegurar seja por via regulatória (por exemplo, na disciplina do contrato de trabalho) ou sendo responsável pela provisão (direta ou indireta). Com isso, os recursos fiscais passaram a ser aplicados para atender interesses específicos – surgem serviços públicos sem tarifas ou a possibilidade de subsídio com recursos fiscais – logo, o usuário ou alguns usuários pagam menos do que o custo do serviço, ou sequer pagam pela prestação dos serviços. Porém, quando há a remuneração pelos serviços, continua o parâmetro de que sua cobrança possui algum vínculo com o volume de serviço utilizado ou colocado à disposição ao usuário.</a:t>
            </a:r>
          </a:p>
        </p:txBody>
      </p:sp>
    </p:spTree>
    <p:extLst>
      <p:ext uri="{BB962C8B-B14F-4D97-AF65-F5344CB8AC3E}">
        <p14:creationId xmlns:p14="http://schemas.microsoft.com/office/powerpoint/2010/main" val="322850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5510DD8-CF93-A464-231F-E138980A3680}"/>
              </a:ext>
            </a:extLst>
          </p:cNvPr>
          <p:cNvSpPr txBox="1"/>
          <p:nvPr/>
        </p:nvSpPr>
        <p:spPr>
          <a:xfrm>
            <a:off x="2136741" y="1790700"/>
            <a:ext cx="154868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</a:rPr>
              <a:t>TAXAS E TARIFAS PARA REMUNERAR SERVIÇOS PÚBLICOS: UM ITINERÁRIO HISTÓRICO</a:t>
            </a:r>
          </a:p>
          <a:p>
            <a:endParaRPr lang="pt-BR" sz="4000" dirty="0"/>
          </a:p>
          <a:p>
            <a:pPr marL="571500" indent="-571500">
              <a:buFontTx/>
              <a:buChar char="-"/>
            </a:pPr>
            <a:r>
              <a:rPr lang="pt-BR" sz="4000" b="1" dirty="0"/>
              <a:t>Reconhecimento do princípio da solidariedade: </a:t>
            </a:r>
            <a:r>
              <a:rPr lang="pt-BR" sz="4000" dirty="0"/>
              <a:t>possibilidade de alguns usuários pagarem pelo serviço valor superior ao seu custo, criando excedente para subsidiar outros usuários (“subsídios cruzados”) – ou seja, a capacidade contributiva passa a ser considerado na fixação da remuneração, porém ao lado de a cobrança continuar a considerar também, porém não de forma absoluta, o volume de serviços utilizados ou colocados à disposição dos usuários. </a:t>
            </a:r>
          </a:p>
        </p:txBody>
      </p:sp>
    </p:spTree>
    <p:extLst>
      <p:ext uri="{BB962C8B-B14F-4D97-AF65-F5344CB8AC3E}">
        <p14:creationId xmlns:p14="http://schemas.microsoft.com/office/powerpoint/2010/main" val="71527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5510DD8-CF93-A464-231F-E138980A3680}"/>
              </a:ext>
            </a:extLst>
          </p:cNvPr>
          <p:cNvSpPr txBox="1"/>
          <p:nvPr/>
        </p:nvSpPr>
        <p:spPr>
          <a:xfrm>
            <a:off x="2136741" y="1790700"/>
            <a:ext cx="1548687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</a:rPr>
              <a:t>TAXAS E TARIFAS PARA REMUNERAR SERVIÇOS PÚBLICOS: UM ITINERÁRIO HISTÓRICO</a:t>
            </a:r>
          </a:p>
          <a:p>
            <a:endParaRPr lang="pt-BR" sz="2400" dirty="0"/>
          </a:p>
          <a:p>
            <a:pPr marL="571500" indent="-571500" algn="just">
              <a:buFontTx/>
              <a:buChar char="-"/>
            </a:pPr>
            <a:r>
              <a:rPr lang="pt-BR" sz="3400" b="1" dirty="0"/>
              <a:t>Uso da remuneração do serviço público para custear outras despesas públicas: </a:t>
            </a:r>
            <a:r>
              <a:rPr lang="pt-BR" sz="3400" dirty="0"/>
              <a:t>no Brasil, está cada vez mais comum a cobrança de ônus pela outorga da concessão – ou seja, o concessionário paga um valor para o Poder Concedente, que usa essa receita para atender outras despesas, estranhas ao serviço -, e, com isso, elevando o valor da remuneração pela prestação dos serviços. O art. 13 da LNSB já previa a possibilidade de as receitas de um serviço de saneamento básico subsidiar outros serviço. Na experiência internacional, o ônus pela outorga da concessão só é admitido para serviços facultativos (ou seja, não sujeitos ao princípio da universalização) e, em geral, é proibido seu pagamento de forma antecipada (“na cabeça” do fluxo). Afora isso, muitos serviços públicos, no Brasil, possuem uma carga tributária elevada – ou seja, o usuário paga tributos ao Estado para usufruir ou ter acesso à atividade prestada pelo próprio Estado. </a:t>
            </a:r>
          </a:p>
        </p:txBody>
      </p:sp>
    </p:spTree>
    <p:extLst>
      <p:ext uri="{BB962C8B-B14F-4D97-AF65-F5344CB8AC3E}">
        <p14:creationId xmlns:p14="http://schemas.microsoft.com/office/powerpoint/2010/main" val="2825383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552</Words>
  <Application>Microsoft Office PowerPoint</Application>
  <PresentationFormat>Personalizar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Wladimir Antônio Ribeiro</cp:lastModifiedBy>
  <cp:revision>5</cp:revision>
  <dcterms:created xsi:type="dcterms:W3CDTF">2006-08-16T00:00:00Z</dcterms:created>
  <dcterms:modified xsi:type="dcterms:W3CDTF">2022-08-18T18:37:20Z</dcterms:modified>
  <dc:identifier>DAE9CNEVx80</dc:identifier>
</cp:coreProperties>
</file>