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71" r:id="rId8"/>
    <p:sldId id="263" r:id="rId9"/>
    <p:sldId id="275" r:id="rId10"/>
    <p:sldId id="268" r:id="rId11"/>
    <p:sldId id="272" r:id="rId12"/>
    <p:sldId id="265" r:id="rId13"/>
    <p:sldId id="274" r:id="rId14"/>
    <p:sldId id="276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Quattrocento Sans" panose="020B0604020202020204" pitchFamily="34" charset="0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58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47805-AB70-4FA6-AD00-32B70B1C4239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80EC2-8E98-46EC-9123-7540D2EB97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5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Tamara.Cukiert@manesco.com.b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D31010-37E5-CFD7-532A-7769831F76BE}"/>
              </a:ext>
            </a:extLst>
          </p:cNvPr>
          <p:cNvSpPr txBox="1"/>
          <p:nvPr/>
        </p:nvSpPr>
        <p:spPr>
          <a:xfrm>
            <a:off x="7476793" y="899669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Ribeirão Preto, 18 de agosto de 2022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0D03F50-D94F-399A-A744-FC6FFCA4C13B}"/>
              </a:ext>
            </a:extLst>
          </p:cNvPr>
          <p:cNvSpPr txBox="1"/>
          <p:nvPr/>
        </p:nvSpPr>
        <p:spPr>
          <a:xfrm>
            <a:off x="4419600" y="3204508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Cobrança de Taxa e Tarifas: </a:t>
            </a:r>
          </a:p>
          <a:p>
            <a:pPr algn="ctr"/>
            <a:r>
              <a:rPr lang="pt-BR" sz="6000" b="1" dirty="0">
                <a:solidFill>
                  <a:srgbClr val="3A6275"/>
                </a:solidFill>
                <a:latin typeface="Trebuchet MS" panose="020B0603020202020204" pitchFamily="34" charset="0"/>
              </a:rPr>
              <a:t>A Norma de Referência da 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1CC6E0E3-CCAE-2333-61BB-07CFDE7E0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4014508"/>
            <a:ext cx="12847009" cy="3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3" name="Google Shape;323;p30">
            <a:extLst>
              <a:ext uri="{FF2B5EF4-FFF2-40B4-BE49-F238E27FC236}">
                <a16:creationId xmlns:a16="http://schemas.microsoft.com/office/drawing/2014/main" id="{62CF7FBB-36DD-03F2-9DDB-3D1FDFBFC270}"/>
              </a:ext>
            </a:extLst>
          </p:cNvPr>
          <p:cNvSpPr txBox="1">
            <a:spLocks/>
          </p:cNvSpPr>
          <p:nvPr/>
        </p:nvSpPr>
        <p:spPr>
          <a:xfrm>
            <a:off x="3021016" y="3226005"/>
            <a:ext cx="4011229" cy="4304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pt-BR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</a:rPr>
              <a:t>Limpeza pública ≠ RSU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pt-BR" sz="2400" dirty="0">
                <a:latin typeface="Trebuchet MS" panose="020B0603020202020204" pitchFamily="34" charset="0"/>
              </a:rPr>
              <a:t>Limpeza pública é serviço indivisível, que não pode ser remunerado por taxa ou tarifa, mas apenas por tributos de caráter geral.</a:t>
            </a:r>
          </a:p>
        </p:txBody>
      </p:sp>
      <p:sp>
        <p:nvSpPr>
          <p:cNvPr id="14" name="Google Shape;324;p30">
            <a:extLst>
              <a:ext uri="{FF2B5EF4-FFF2-40B4-BE49-F238E27FC236}">
                <a16:creationId xmlns:a16="http://schemas.microsoft.com/office/drawing/2014/main" id="{8EF2F712-8B52-DAD4-B626-175AA9C2660F}"/>
              </a:ext>
            </a:extLst>
          </p:cNvPr>
          <p:cNvSpPr txBox="1">
            <a:spLocks/>
          </p:cNvSpPr>
          <p:nvPr/>
        </p:nvSpPr>
        <p:spPr>
          <a:xfrm>
            <a:off x="7847461" y="3225694"/>
            <a:ext cx="4724400" cy="1601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</a:rPr>
              <a:t>Não é norma de “condições gerais de prestação do serviço”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pt-BR" sz="2400" dirty="0">
                <a:latin typeface="Trebuchet MS" panose="020B0603020202020204" pitchFamily="34" charset="0"/>
              </a:rPr>
              <a:t>A norma foca apenas na cobrança pela prestação do serviço. As condições gerais de prestação serão objeto de norma posterior.</a:t>
            </a:r>
          </a:p>
        </p:txBody>
      </p:sp>
      <p:sp>
        <p:nvSpPr>
          <p:cNvPr id="15" name="Google Shape;325;p30">
            <a:extLst>
              <a:ext uri="{FF2B5EF4-FFF2-40B4-BE49-F238E27FC236}">
                <a16:creationId xmlns:a16="http://schemas.microsoft.com/office/drawing/2014/main" id="{E938AC10-1A68-FDAC-3C1B-3DFA5213D81C}"/>
              </a:ext>
            </a:extLst>
          </p:cNvPr>
          <p:cNvSpPr txBox="1">
            <a:spLocks/>
          </p:cNvSpPr>
          <p:nvPr/>
        </p:nvSpPr>
        <p:spPr>
          <a:xfrm>
            <a:off x="13187447" y="3226005"/>
            <a:ext cx="3910157" cy="1601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</a:rPr>
              <a:t>Até onde a ANA pode ir?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pt-BR" sz="2400" dirty="0">
                <a:latin typeface="Trebuchet MS" panose="020B0603020202020204" pitchFamily="34" charset="0"/>
              </a:rPr>
              <a:t>Cuidado para não impedir alternativas ou atrapalhar o que já está sendo feito (e funcionando) pelos municípios hoje.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19" name="Google Shape;326;p30">
            <a:extLst>
              <a:ext uri="{FF2B5EF4-FFF2-40B4-BE49-F238E27FC236}">
                <a16:creationId xmlns:a16="http://schemas.microsoft.com/office/drawing/2014/main" id="{5174C9EF-D02A-C845-47FF-DB18D6F34875}"/>
              </a:ext>
            </a:extLst>
          </p:cNvPr>
          <p:cNvSpPr txBox="1">
            <a:spLocks/>
          </p:cNvSpPr>
          <p:nvPr/>
        </p:nvSpPr>
        <p:spPr>
          <a:xfrm>
            <a:off x="3021016" y="6077671"/>
            <a:ext cx="4159076" cy="393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Sustentabilidade</a:t>
            </a:r>
            <a:r>
              <a:rPr lang="en-US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financeira</a:t>
            </a:r>
            <a:endParaRPr lang="en-US" sz="2400" b="1" dirty="0">
              <a:solidFill>
                <a:srgbClr val="4F1F10"/>
              </a:solidFill>
              <a:highlight>
                <a:srgbClr val="C0C0C0"/>
              </a:highlight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just">
              <a:buFont typeface="Quattrocento Sans"/>
              <a:buNone/>
            </a:pPr>
            <a:r>
              <a:rPr lang="en-US" sz="2400" dirty="0" err="1">
                <a:latin typeface="Trebuchet MS" panose="020B0603020202020204" pitchFamily="34" charset="0"/>
              </a:rPr>
              <a:t>Preocupação</a:t>
            </a:r>
            <a:r>
              <a:rPr lang="en-US" sz="2400" dirty="0">
                <a:latin typeface="Trebuchet MS" panose="020B0603020202020204" pitchFamily="34" charset="0"/>
              </a:rPr>
              <a:t> principal. </a:t>
            </a:r>
            <a:r>
              <a:rPr lang="en-US" sz="2400" dirty="0" err="1">
                <a:latin typeface="Trebuchet MS" panose="020B0603020202020204" pitchFamily="34" charset="0"/>
              </a:rPr>
              <a:t>Institui</a:t>
            </a:r>
            <a:r>
              <a:rPr lang="en-US" sz="2400" dirty="0">
                <a:latin typeface="Trebuchet MS" panose="020B0603020202020204" pitchFamily="34" charset="0"/>
              </a:rPr>
              <a:t> que a </a:t>
            </a:r>
            <a:r>
              <a:rPr lang="en-US" sz="2400" dirty="0" err="1">
                <a:latin typeface="Trebuchet MS" panose="020B0603020202020204" pitchFamily="34" charset="0"/>
              </a:rPr>
              <a:t>sustentabilidade</a:t>
            </a:r>
            <a:r>
              <a:rPr lang="en-US" sz="2400" dirty="0">
                <a:latin typeface="Trebuchet MS" panose="020B0603020202020204" pitchFamily="34" charset="0"/>
              </a:rPr>
              <a:t> se </a:t>
            </a:r>
            <a:r>
              <a:rPr lang="en-US" sz="2400" dirty="0" err="1">
                <a:latin typeface="Trebuchet MS" panose="020B0603020202020204" pitchFamily="34" charset="0"/>
              </a:rPr>
              <a:t>dará</a:t>
            </a:r>
            <a:r>
              <a:rPr lang="en-US" sz="2400" dirty="0">
                <a:latin typeface="Trebuchet MS" panose="020B0603020202020204" pitchFamily="34" charset="0"/>
              </a:rPr>
              <a:t> “</a:t>
            </a:r>
            <a:r>
              <a:rPr lang="en-US" sz="2400" i="1" dirty="0" err="1">
                <a:latin typeface="Trebuchet MS" panose="020B0603020202020204" pitchFamily="34" charset="0"/>
              </a:rPr>
              <a:t>preferencialmente</a:t>
            </a:r>
            <a:r>
              <a:rPr lang="en-US" sz="2400" i="1" dirty="0">
                <a:latin typeface="Trebuchet MS" panose="020B0603020202020204" pitchFamily="34" charset="0"/>
              </a:rPr>
              <a:t> por </a:t>
            </a:r>
            <a:r>
              <a:rPr lang="en-US" sz="2400" i="1" dirty="0" err="1">
                <a:latin typeface="Trebuchet MS" panose="020B0603020202020204" pitchFamily="34" charset="0"/>
              </a:rPr>
              <a:t>meio</a:t>
            </a:r>
            <a:r>
              <a:rPr lang="en-US" sz="2400" i="1" dirty="0">
                <a:latin typeface="Trebuchet MS" panose="020B0603020202020204" pitchFamily="34" charset="0"/>
              </a:rPr>
              <a:t> de </a:t>
            </a:r>
            <a:r>
              <a:rPr lang="en-US" sz="2400" i="1" dirty="0" err="1">
                <a:latin typeface="Trebuchet MS" panose="020B0603020202020204" pitchFamily="34" charset="0"/>
              </a:rPr>
              <a:t>tarifas</a:t>
            </a:r>
            <a:r>
              <a:rPr lang="en-US" sz="2400" dirty="0">
                <a:latin typeface="Trebuchet MS" panose="020B0603020202020204" pitchFamily="34" charset="0"/>
              </a:rPr>
              <a:t>”. </a:t>
            </a:r>
            <a:r>
              <a:rPr lang="en-US" sz="2400" dirty="0" err="1">
                <a:latin typeface="Trebuchet MS" panose="020B0603020202020204" pitchFamily="34" charset="0"/>
              </a:rPr>
              <a:t>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valores</a:t>
            </a:r>
            <a:r>
              <a:rPr lang="en-US" sz="2400" dirty="0">
                <a:latin typeface="Trebuchet MS" panose="020B0603020202020204" pitchFamily="34" charset="0"/>
              </a:rPr>
              <a:t> das </a:t>
            </a:r>
            <a:r>
              <a:rPr lang="en-US" sz="2400" dirty="0" err="1">
                <a:latin typeface="Trebuchet MS" panose="020B0603020202020204" pitchFamily="34" charset="0"/>
              </a:rPr>
              <a:t>tarifas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devem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assegurar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ao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prestador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Receita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Requerida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0" name="Google Shape;327;p30">
            <a:extLst>
              <a:ext uri="{FF2B5EF4-FFF2-40B4-BE49-F238E27FC236}">
                <a16:creationId xmlns:a16="http://schemas.microsoft.com/office/drawing/2014/main" id="{09DA79DE-CF6E-0FFF-B65F-0056CF71D91F}"/>
              </a:ext>
            </a:extLst>
          </p:cNvPr>
          <p:cNvSpPr txBox="1">
            <a:spLocks/>
          </p:cNvSpPr>
          <p:nvPr/>
        </p:nvSpPr>
        <p:spPr>
          <a:xfrm>
            <a:off x="7847461" y="6077671"/>
            <a:ext cx="4724400" cy="354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Regionalização</a:t>
            </a:r>
            <a:endParaRPr lang="en-US" sz="2400" b="1" dirty="0">
              <a:solidFill>
                <a:srgbClr val="4F1F10"/>
              </a:solidFill>
              <a:highlight>
                <a:srgbClr val="C0C0C0"/>
              </a:highlight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just">
              <a:buFont typeface="Quattrocento Sans"/>
              <a:buNone/>
            </a:pPr>
            <a:r>
              <a:rPr lang="en-US" sz="2400" dirty="0" err="1">
                <a:latin typeface="Trebuchet MS" panose="020B0603020202020204" pitchFamily="34" charset="0"/>
              </a:rPr>
              <a:t>Todos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municípios</a:t>
            </a:r>
            <a:r>
              <a:rPr lang="en-US" sz="2400" dirty="0">
                <a:latin typeface="Trebuchet MS" panose="020B0603020202020204" pitchFamily="34" charset="0"/>
              </a:rPr>
              <a:t> dentro da </a:t>
            </a:r>
            <a:r>
              <a:rPr lang="en-US" sz="2400" dirty="0" err="1">
                <a:latin typeface="Trebuchet MS" panose="020B0603020202020204" pitchFamily="34" charset="0"/>
              </a:rPr>
              <a:t>estrutura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regionalizada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devem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ter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mesma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estrutura</a:t>
            </a:r>
            <a:r>
              <a:rPr lang="en-US" sz="2400" dirty="0"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latin typeface="Trebuchet MS" panose="020B0603020202020204" pitchFamily="34" charset="0"/>
              </a:rPr>
              <a:t>cobrança</a:t>
            </a:r>
            <a:r>
              <a:rPr lang="en-US" sz="2400" dirty="0">
                <a:latin typeface="Trebuchet MS" panose="020B0603020202020204" pitchFamily="34" charset="0"/>
              </a:rPr>
              <a:t>, salvo </a:t>
            </a:r>
            <a:r>
              <a:rPr lang="en-US" sz="2400" dirty="0" err="1">
                <a:latin typeface="Trebuchet MS" panose="020B0603020202020204" pitchFamily="34" charset="0"/>
              </a:rPr>
              <a:t>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caso</a:t>
            </a:r>
            <a:r>
              <a:rPr lang="en-US" sz="2400" dirty="0"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latin typeface="Trebuchet MS" panose="020B0603020202020204" pitchFamily="34" charset="0"/>
              </a:rPr>
              <a:t>regionalização</a:t>
            </a:r>
            <a:r>
              <a:rPr lang="en-US" sz="2400" dirty="0"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latin typeface="Trebuchet MS" panose="020B0603020202020204" pitchFamily="34" charset="0"/>
              </a:rPr>
              <a:t>apenas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parte</a:t>
            </a:r>
            <a:r>
              <a:rPr lang="en-US" sz="2400" dirty="0">
                <a:latin typeface="Trebuchet MS" panose="020B0603020202020204" pitchFamily="34" charset="0"/>
              </a:rPr>
              <a:t> da </a:t>
            </a:r>
            <a:r>
              <a:rPr lang="en-US" sz="2400" dirty="0" err="1">
                <a:latin typeface="Trebuchet MS" panose="020B0603020202020204" pitchFamily="34" charset="0"/>
              </a:rPr>
              <a:t>cadeia</a:t>
            </a:r>
            <a:r>
              <a:rPr lang="en-US" sz="2400" dirty="0">
                <a:latin typeface="Trebuchet MS" panose="020B0603020202020204" pitchFamily="34" charset="0"/>
              </a:rPr>
              <a:t> de RSU.</a:t>
            </a:r>
          </a:p>
        </p:txBody>
      </p:sp>
      <p:sp>
        <p:nvSpPr>
          <p:cNvPr id="21" name="Google Shape;328;p30">
            <a:extLst>
              <a:ext uri="{FF2B5EF4-FFF2-40B4-BE49-F238E27FC236}">
                <a16:creationId xmlns:a16="http://schemas.microsoft.com/office/drawing/2014/main" id="{44ECD775-7E9E-416D-4475-AA1281629021}"/>
              </a:ext>
            </a:extLst>
          </p:cNvPr>
          <p:cNvSpPr txBox="1">
            <a:spLocks/>
          </p:cNvSpPr>
          <p:nvPr/>
        </p:nvSpPr>
        <p:spPr>
          <a:xfrm>
            <a:off x="13220399" y="6082302"/>
            <a:ext cx="3877205" cy="169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Transição</a:t>
            </a:r>
            <a:endParaRPr lang="en-US" sz="2400" b="1" dirty="0">
              <a:solidFill>
                <a:srgbClr val="4F1F10"/>
              </a:solidFill>
              <a:highlight>
                <a:srgbClr val="C0C0C0"/>
              </a:highlight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just">
              <a:buFont typeface="Quattrocento Sans"/>
              <a:buNone/>
            </a:pPr>
            <a:r>
              <a:rPr lang="en-US" sz="2400" dirty="0">
                <a:latin typeface="Trebuchet MS" panose="020B0603020202020204" pitchFamily="34" charset="0"/>
              </a:rPr>
              <a:t>Norma se </a:t>
            </a:r>
            <a:r>
              <a:rPr lang="en-US" sz="2400" dirty="0" err="1">
                <a:latin typeface="Trebuchet MS" panose="020B0603020202020204" pitchFamily="34" charset="0"/>
              </a:rPr>
              <a:t>aplica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todos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contratos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celebrados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partir</a:t>
            </a:r>
            <a:r>
              <a:rPr lang="en-US" sz="2400" dirty="0">
                <a:latin typeface="Trebuchet MS" panose="020B0603020202020204" pitchFamily="34" charset="0"/>
              </a:rPr>
              <a:t> de 01/01/22.</a:t>
            </a:r>
          </a:p>
          <a:p>
            <a:pPr marL="0" indent="0" algn="just">
              <a:buFont typeface="Quattrocento Sans"/>
              <a:buNone/>
            </a:pPr>
            <a:r>
              <a:rPr lang="en-US" sz="2400" dirty="0" err="1">
                <a:latin typeface="Trebuchet MS" panose="020B0603020202020204" pitchFamily="34" charset="0"/>
              </a:rPr>
              <a:t>Titulares</a:t>
            </a:r>
            <a:r>
              <a:rPr lang="en-US" sz="2400" dirty="0">
                <a:latin typeface="Trebuchet MS" panose="020B0603020202020204" pitchFamily="34" charset="0"/>
              </a:rPr>
              <a:t> e </a:t>
            </a:r>
            <a:r>
              <a:rPr lang="en-US" sz="2400" dirty="0" err="1">
                <a:latin typeface="Trebuchet MS" panose="020B0603020202020204" pitchFamily="34" charset="0"/>
              </a:rPr>
              <a:t>agências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têm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até</a:t>
            </a:r>
            <a:r>
              <a:rPr lang="en-US" sz="2400" dirty="0">
                <a:latin typeface="Trebuchet MS" panose="020B0603020202020204" pitchFamily="34" charset="0"/>
              </a:rPr>
              <a:t> 31/12/22 para </a:t>
            </a:r>
            <a:r>
              <a:rPr lang="en-US" sz="2400" dirty="0" err="1">
                <a:latin typeface="Trebuchet MS" panose="020B0603020202020204" pitchFamily="34" charset="0"/>
              </a:rPr>
              <a:t>adequarem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suas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normas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Font typeface="Quattrocento Sans"/>
              <a:buNone/>
            </a:pP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9C5A5E3-2AFE-6A93-CAA7-E1850573F141}"/>
              </a:ext>
            </a:extLst>
          </p:cNvPr>
          <p:cNvSpPr txBox="1"/>
          <p:nvPr/>
        </p:nvSpPr>
        <p:spPr>
          <a:xfrm>
            <a:off x="2354562" y="2226512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Preocupações da Norma</a:t>
            </a:r>
          </a:p>
        </p:txBody>
      </p:sp>
    </p:spTree>
    <p:extLst>
      <p:ext uri="{BB962C8B-B14F-4D97-AF65-F5344CB8AC3E}">
        <p14:creationId xmlns:p14="http://schemas.microsoft.com/office/powerpoint/2010/main" val="159831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22" name="Imagem 2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E578A4A-DE17-E6CF-FD93-91C92E0AB0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470" b="80672"/>
          <a:stretch/>
        </p:blipFill>
        <p:spPr>
          <a:xfrm>
            <a:off x="3657600" y="3593068"/>
            <a:ext cx="12778627" cy="1531382"/>
          </a:xfrm>
          <a:prstGeom prst="rect">
            <a:avLst/>
          </a:prstGeom>
        </p:spPr>
      </p:pic>
      <p:pic>
        <p:nvPicPr>
          <p:cNvPr id="23" name="Imagem 2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5F7AFC4D-84F0-763F-9D7F-E8F642681B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3834" r="916" b="833"/>
          <a:stretch/>
        </p:blipFill>
        <p:spPr>
          <a:xfrm>
            <a:off x="3657600" y="5135820"/>
            <a:ext cx="12811492" cy="12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1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BA3EEF-DE40-8DED-2DD9-6960B183D31C}"/>
              </a:ext>
            </a:extLst>
          </p:cNvPr>
          <p:cNvSpPr txBox="1"/>
          <p:nvPr/>
        </p:nvSpPr>
        <p:spPr>
          <a:xfrm>
            <a:off x="3536291" y="2918403"/>
            <a:ext cx="567086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Consórcios públicos</a:t>
            </a: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8C2CA4-B406-C4B1-8139-D68F26739AA0}"/>
              </a:ext>
            </a:extLst>
          </p:cNvPr>
          <p:cNvSpPr txBox="1"/>
          <p:nvPr/>
        </p:nvSpPr>
        <p:spPr>
          <a:xfrm>
            <a:off x="2354562" y="2226512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Regionalização:</a:t>
            </a:r>
          </a:p>
        </p:txBody>
      </p:sp>
      <p:pic>
        <p:nvPicPr>
          <p:cNvPr id="1026" name="Picture 2" descr="CONVALE - Municipal Corporation em Uberaba">
            <a:extLst>
              <a:ext uri="{FF2B5EF4-FFF2-40B4-BE49-F238E27FC236}">
                <a16:creationId xmlns:a16="http://schemas.microsoft.com/office/drawing/2014/main" id="{39304681-807F-F464-A4FF-E819BE97A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9" b="34375"/>
          <a:stretch/>
        </p:blipFill>
        <p:spPr bwMode="auto">
          <a:xfrm>
            <a:off x="8989220" y="6796231"/>
            <a:ext cx="3108336" cy="8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ares Cariri">
            <a:extLst>
              <a:ext uri="{FF2B5EF4-FFF2-40B4-BE49-F238E27FC236}">
                <a16:creationId xmlns:a16="http://schemas.microsoft.com/office/drawing/2014/main" id="{333BE299-F97B-B455-1BC0-AC9B7393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43" y="5293122"/>
            <a:ext cx="2267716" cy="104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rsop - Consórcio Intermunicipal de Resíduos Sólidos do Oeste Paulista">
            <a:extLst>
              <a:ext uri="{FF2B5EF4-FFF2-40B4-BE49-F238E27FC236}">
                <a16:creationId xmlns:a16="http://schemas.microsoft.com/office/drawing/2014/main" id="{0A4F1885-6594-B7FD-3D1A-03431168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00" y="8838465"/>
            <a:ext cx="2617498" cy="13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40">
            <a:extLst>
              <a:ext uri="{FF2B5EF4-FFF2-40B4-BE49-F238E27FC236}">
                <a16:creationId xmlns:a16="http://schemas.microsoft.com/office/drawing/2014/main" id="{1A3A3885-8D16-8260-58E9-268381D63514}"/>
              </a:ext>
            </a:extLst>
          </p:cNvPr>
          <p:cNvGrpSpPr>
            <a:grpSpLocks/>
          </p:cNvGrpSpPr>
          <p:nvPr/>
        </p:nvGrpSpPr>
        <p:grpSpPr bwMode="auto">
          <a:xfrm>
            <a:off x="2655968" y="4431919"/>
            <a:ext cx="4802742" cy="4737347"/>
            <a:chOff x="1348" y="826"/>
            <a:chExt cx="3158" cy="3115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 113">
              <a:extLst>
                <a:ext uri="{FF2B5EF4-FFF2-40B4-BE49-F238E27FC236}">
                  <a16:creationId xmlns:a16="http://schemas.microsoft.com/office/drawing/2014/main" id="{A79EB9CC-8D3A-5B8C-BF17-AC4E2EEA3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996"/>
              <a:ext cx="237" cy="153"/>
            </a:xfrm>
            <a:custGeom>
              <a:avLst/>
              <a:gdLst>
                <a:gd name="T0" fmla="*/ 16952679 w 48"/>
                <a:gd name="T1" fmla="*/ 1431750 h 31"/>
                <a:gd name="T2" fmla="*/ 12735956 w 48"/>
                <a:gd name="T3" fmla="*/ 1431750 h 31"/>
                <a:gd name="T4" fmla="*/ 10229606 w 48"/>
                <a:gd name="T5" fmla="*/ 1431750 h 31"/>
                <a:gd name="T6" fmla="*/ 5652130 w 48"/>
                <a:gd name="T7" fmla="*/ 3136515 h 31"/>
                <a:gd name="T8" fmla="*/ 3867884 w 48"/>
                <a:gd name="T9" fmla="*/ 1777747 h 31"/>
                <a:gd name="T10" fmla="*/ 3142882 w 48"/>
                <a:gd name="T11" fmla="*/ 0 h 31"/>
                <a:gd name="T12" fmla="*/ 0 w 48"/>
                <a:gd name="T13" fmla="*/ 1777747 h 31"/>
                <a:gd name="T14" fmla="*/ 1781243 w 48"/>
                <a:gd name="T15" fmla="*/ 3496712 h 31"/>
                <a:gd name="T16" fmla="*/ 7433253 w 48"/>
                <a:gd name="T17" fmla="*/ 6706183 h 31"/>
                <a:gd name="T18" fmla="*/ 9158667 w 48"/>
                <a:gd name="T19" fmla="*/ 10911952 h 31"/>
                <a:gd name="T20" fmla="*/ 16952679 w 48"/>
                <a:gd name="T21" fmla="*/ 143175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1"/>
                <a:gd name="T35" fmla="*/ 48 w 48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1">
                  <a:moveTo>
                    <a:pt x="48" y="4"/>
                  </a:moveTo>
                  <a:lnTo>
                    <a:pt x="36" y="4"/>
                  </a:lnTo>
                  <a:lnTo>
                    <a:pt x="29" y="4"/>
                  </a:lnTo>
                  <a:lnTo>
                    <a:pt x="16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21" y="19"/>
                  </a:lnTo>
                  <a:lnTo>
                    <a:pt x="26" y="31"/>
                  </a:lnTo>
                  <a:lnTo>
                    <a:pt x="48" y="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21" name="Freeform 114">
              <a:extLst>
                <a:ext uri="{FF2B5EF4-FFF2-40B4-BE49-F238E27FC236}">
                  <a16:creationId xmlns:a16="http://schemas.microsoft.com/office/drawing/2014/main" id="{CED75C17-C5BA-A9F5-CAE4-AA7088BB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1847"/>
              <a:ext cx="509" cy="193"/>
            </a:xfrm>
            <a:custGeom>
              <a:avLst/>
              <a:gdLst>
                <a:gd name="T0" fmla="*/ 12817372 w 103"/>
                <a:gd name="T1" fmla="*/ 3276467 h 39"/>
                <a:gd name="T2" fmla="*/ 11010393 w 103"/>
                <a:gd name="T3" fmla="*/ 1454448 h 39"/>
                <a:gd name="T4" fmla="*/ 4252823 w 103"/>
                <a:gd name="T5" fmla="*/ 0 h 39"/>
                <a:gd name="T6" fmla="*/ 4252823 w 103"/>
                <a:gd name="T7" fmla="*/ 3276467 h 39"/>
                <a:gd name="T8" fmla="*/ 2882250 w 103"/>
                <a:gd name="T9" fmla="*/ 7197653 h 39"/>
                <a:gd name="T10" fmla="*/ 1078887 w 103"/>
                <a:gd name="T11" fmla="*/ 6829349 h 39"/>
                <a:gd name="T12" fmla="*/ 0 w 103"/>
                <a:gd name="T13" fmla="*/ 8651981 h 39"/>
                <a:gd name="T14" fmla="*/ 1441419 w 103"/>
                <a:gd name="T15" fmla="*/ 8651981 h 39"/>
                <a:gd name="T16" fmla="*/ 1078887 w 103"/>
                <a:gd name="T17" fmla="*/ 10749942 h 39"/>
                <a:gd name="T18" fmla="*/ 2882250 w 103"/>
                <a:gd name="T19" fmla="*/ 12204271 h 39"/>
                <a:gd name="T20" fmla="*/ 4252823 w 103"/>
                <a:gd name="T21" fmla="*/ 12204271 h 39"/>
                <a:gd name="T22" fmla="*/ 6044949 w 103"/>
                <a:gd name="T23" fmla="*/ 10749942 h 39"/>
                <a:gd name="T24" fmla="*/ 7851310 w 103"/>
                <a:gd name="T25" fmla="*/ 10749942 h 39"/>
                <a:gd name="T26" fmla="*/ 11010393 w 103"/>
                <a:gd name="T27" fmla="*/ 7565243 h 39"/>
                <a:gd name="T28" fmla="*/ 14243353 w 103"/>
                <a:gd name="T29" fmla="*/ 10749942 h 39"/>
                <a:gd name="T30" fmla="*/ 15976324 w 103"/>
                <a:gd name="T31" fmla="*/ 10749942 h 39"/>
                <a:gd name="T32" fmla="*/ 17783422 w 103"/>
                <a:gd name="T33" fmla="*/ 12204271 h 39"/>
                <a:gd name="T34" fmla="*/ 21016367 w 103"/>
                <a:gd name="T35" fmla="*/ 10749942 h 39"/>
                <a:gd name="T36" fmla="*/ 21655730 w 103"/>
                <a:gd name="T37" fmla="*/ 12204271 h 39"/>
                <a:gd name="T38" fmla="*/ 23462096 w 103"/>
                <a:gd name="T39" fmla="*/ 14027002 h 39"/>
                <a:gd name="T40" fmla="*/ 28065629 w 103"/>
                <a:gd name="T41" fmla="*/ 12204271 h 39"/>
                <a:gd name="T42" fmla="*/ 34838055 w 103"/>
                <a:gd name="T43" fmla="*/ 12204271 h 39"/>
                <a:gd name="T44" fmla="*/ 36279463 w 103"/>
                <a:gd name="T45" fmla="*/ 7565243 h 39"/>
                <a:gd name="T46" fmla="*/ 36627145 w 103"/>
                <a:gd name="T47" fmla="*/ 2172269 h 39"/>
                <a:gd name="T48" fmla="*/ 33105538 w 103"/>
                <a:gd name="T49" fmla="*/ 3276467 h 39"/>
                <a:gd name="T50" fmla="*/ 26695164 w 103"/>
                <a:gd name="T51" fmla="*/ 5743225 h 39"/>
                <a:gd name="T52" fmla="*/ 24903643 w 103"/>
                <a:gd name="T53" fmla="*/ 7565243 h 39"/>
                <a:gd name="T54" fmla="*/ 23462096 w 103"/>
                <a:gd name="T55" fmla="*/ 7565243 h 39"/>
                <a:gd name="T56" fmla="*/ 23462096 w 103"/>
                <a:gd name="T57" fmla="*/ 5743225 h 39"/>
                <a:gd name="T58" fmla="*/ 24903643 w 103"/>
                <a:gd name="T59" fmla="*/ 1454448 h 39"/>
                <a:gd name="T60" fmla="*/ 23462096 w 103"/>
                <a:gd name="T61" fmla="*/ 1454448 h 39"/>
                <a:gd name="T62" fmla="*/ 20650821 w 103"/>
                <a:gd name="T63" fmla="*/ 3276467 h 39"/>
                <a:gd name="T64" fmla="*/ 12817372 w 103"/>
                <a:gd name="T65" fmla="*/ 3276467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39"/>
                <a:gd name="T101" fmla="*/ 103 w 103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39">
                  <a:moveTo>
                    <a:pt x="36" y="9"/>
                  </a:moveTo>
                  <a:lnTo>
                    <a:pt x="31" y="4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8" y="20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3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7" y="30"/>
                  </a:lnTo>
                  <a:lnTo>
                    <a:pt x="22" y="30"/>
                  </a:lnTo>
                  <a:lnTo>
                    <a:pt x="31" y="21"/>
                  </a:lnTo>
                  <a:lnTo>
                    <a:pt x="40" y="30"/>
                  </a:lnTo>
                  <a:lnTo>
                    <a:pt x="45" y="30"/>
                  </a:lnTo>
                  <a:lnTo>
                    <a:pt x="50" y="34"/>
                  </a:lnTo>
                  <a:lnTo>
                    <a:pt x="59" y="30"/>
                  </a:lnTo>
                  <a:lnTo>
                    <a:pt x="61" y="34"/>
                  </a:lnTo>
                  <a:lnTo>
                    <a:pt x="66" y="39"/>
                  </a:lnTo>
                  <a:lnTo>
                    <a:pt x="79" y="34"/>
                  </a:lnTo>
                  <a:lnTo>
                    <a:pt x="98" y="34"/>
                  </a:lnTo>
                  <a:lnTo>
                    <a:pt x="102" y="21"/>
                  </a:lnTo>
                  <a:lnTo>
                    <a:pt x="103" y="6"/>
                  </a:lnTo>
                  <a:lnTo>
                    <a:pt x="93" y="9"/>
                  </a:lnTo>
                  <a:lnTo>
                    <a:pt x="75" y="16"/>
                  </a:lnTo>
                  <a:lnTo>
                    <a:pt x="70" y="21"/>
                  </a:lnTo>
                  <a:lnTo>
                    <a:pt x="66" y="21"/>
                  </a:lnTo>
                  <a:lnTo>
                    <a:pt x="66" y="16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58" y="9"/>
                  </a:lnTo>
                  <a:lnTo>
                    <a:pt x="36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22" name="Freeform 115">
              <a:extLst>
                <a:ext uri="{FF2B5EF4-FFF2-40B4-BE49-F238E27FC236}">
                  <a16:creationId xmlns:a16="http://schemas.microsoft.com/office/drawing/2014/main" id="{7964FF4E-8582-C4BA-F591-899F01B32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1481"/>
              <a:ext cx="336" cy="412"/>
            </a:xfrm>
            <a:custGeom>
              <a:avLst/>
              <a:gdLst>
                <a:gd name="T0" fmla="*/ 24158854 w 68"/>
                <a:gd name="T1" fmla="*/ 12551685 h 83"/>
                <a:gd name="T2" fmla="*/ 22005668 w 68"/>
                <a:gd name="T3" fmla="*/ 12551685 h 83"/>
                <a:gd name="T4" fmla="*/ 19922958 w 68"/>
                <a:gd name="T5" fmla="*/ 9574333 h 83"/>
                <a:gd name="T6" fmla="*/ 11717031 w 68"/>
                <a:gd name="T7" fmla="*/ 4083515 h 83"/>
                <a:gd name="T8" fmla="*/ 6753911 w 68"/>
                <a:gd name="T9" fmla="*/ 0 h 83"/>
                <a:gd name="T10" fmla="*/ 1440205 w 68"/>
                <a:gd name="T11" fmla="*/ 2229932 h 83"/>
                <a:gd name="T12" fmla="*/ 0 w 68"/>
                <a:gd name="T13" fmla="*/ 3710124 h 83"/>
                <a:gd name="T14" fmla="*/ 1805629 w 68"/>
                <a:gd name="T15" fmla="*/ 9574333 h 83"/>
                <a:gd name="T16" fmla="*/ 1805629 w 68"/>
                <a:gd name="T17" fmla="*/ 11069061 h 83"/>
                <a:gd name="T18" fmla="*/ 1805629 w 68"/>
                <a:gd name="T19" fmla="*/ 12551685 h 83"/>
                <a:gd name="T20" fmla="*/ 1805629 w 68"/>
                <a:gd name="T21" fmla="*/ 16186466 h 83"/>
                <a:gd name="T22" fmla="*/ 3157501 w 68"/>
                <a:gd name="T23" fmla="*/ 22126606 h 83"/>
                <a:gd name="T24" fmla="*/ 4963124 w 68"/>
                <a:gd name="T25" fmla="*/ 25474209 h 83"/>
                <a:gd name="T26" fmla="*/ 4963124 w 68"/>
                <a:gd name="T27" fmla="*/ 27255498 h 83"/>
                <a:gd name="T28" fmla="*/ 11717031 w 68"/>
                <a:gd name="T29" fmla="*/ 28738121 h 83"/>
                <a:gd name="T30" fmla="*/ 13519631 w 68"/>
                <a:gd name="T31" fmla="*/ 30591704 h 83"/>
                <a:gd name="T32" fmla="*/ 16680154 w 68"/>
                <a:gd name="T33" fmla="*/ 30591704 h 83"/>
                <a:gd name="T34" fmla="*/ 16680154 w 68"/>
                <a:gd name="T35" fmla="*/ 28738121 h 83"/>
                <a:gd name="T36" fmla="*/ 16680154 w 68"/>
                <a:gd name="T37" fmla="*/ 25474209 h 83"/>
                <a:gd name="T38" fmla="*/ 16680154 w 68"/>
                <a:gd name="T39" fmla="*/ 23979473 h 83"/>
                <a:gd name="T40" fmla="*/ 18120358 w 68"/>
                <a:gd name="T41" fmla="*/ 20269971 h 83"/>
                <a:gd name="T42" fmla="*/ 24158854 w 68"/>
                <a:gd name="T43" fmla="*/ 12551685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83"/>
                <a:gd name="T68" fmla="*/ 68 w 68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83">
                  <a:moveTo>
                    <a:pt x="68" y="34"/>
                  </a:moveTo>
                  <a:lnTo>
                    <a:pt x="62" y="34"/>
                  </a:lnTo>
                  <a:lnTo>
                    <a:pt x="56" y="26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4" y="6"/>
                  </a:lnTo>
                  <a:lnTo>
                    <a:pt x="0" y="10"/>
                  </a:lnTo>
                  <a:lnTo>
                    <a:pt x="5" y="26"/>
                  </a:lnTo>
                  <a:lnTo>
                    <a:pt x="5" y="30"/>
                  </a:lnTo>
                  <a:lnTo>
                    <a:pt x="5" y="34"/>
                  </a:lnTo>
                  <a:lnTo>
                    <a:pt x="5" y="44"/>
                  </a:lnTo>
                  <a:lnTo>
                    <a:pt x="9" y="60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33" y="78"/>
                  </a:lnTo>
                  <a:lnTo>
                    <a:pt x="38" y="83"/>
                  </a:lnTo>
                  <a:lnTo>
                    <a:pt x="47" y="83"/>
                  </a:lnTo>
                  <a:lnTo>
                    <a:pt x="47" y="78"/>
                  </a:lnTo>
                  <a:lnTo>
                    <a:pt x="47" y="69"/>
                  </a:lnTo>
                  <a:lnTo>
                    <a:pt x="47" y="65"/>
                  </a:lnTo>
                  <a:lnTo>
                    <a:pt x="51" y="55"/>
                  </a:lnTo>
                  <a:lnTo>
                    <a:pt x="68" y="34"/>
                  </a:lnTo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23" name="Freeform 116">
              <a:extLst>
                <a:ext uri="{FF2B5EF4-FFF2-40B4-BE49-F238E27FC236}">
                  <a16:creationId xmlns:a16="http://schemas.microsoft.com/office/drawing/2014/main" id="{5C767A84-7E1C-6440-2F46-DBC7BC9D4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651"/>
              <a:ext cx="282" cy="197"/>
            </a:xfrm>
            <a:custGeom>
              <a:avLst/>
              <a:gdLst>
                <a:gd name="T0" fmla="*/ 3269296 w 57"/>
                <a:gd name="T1" fmla="*/ 10402359 h 40"/>
                <a:gd name="T2" fmla="*/ 0 w 57"/>
                <a:gd name="T3" fmla="*/ 10402359 h 40"/>
                <a:gd name="T4" fmla="*/ 1817010 w 57"/>
                <a:gd name="T5" fmla="*/ 7235381 h 40"/>
                <a:gd name="T6" fmla="*/ 7184381 w 57"/>
                <a:gd name="T7" fmla="*/ 0 h 40"/>
                <a:gd name="T8" fmla="*/ 8989418 w 57"/>
                <a:gd name="T9" fmla="*/ 1756156 h 40"/>
                <a:gd name="T10" fmla="*/ 12185083 w 57"/>
                <a:gd name="T11" fmla="*/ 3097564 h 40"/>
                <a:gd name="T12" fmla="*/ 17200071 w 57"/>
                <a:gd name="T13" fmla="*/ 3097564 h 40"/>
                <a:gd name="T14" fmla="*/ 19005108 w 57"/>
                <a:gd name="T15" fmla="*/ 5551505 h 40"/>
                <a:gd name="T16" fmla="*/ 20457398 w 57"/>
                <a:gd name="T17" fmla="*/ 10402359 h 40"/>
                <a:gd name="T18" fmla="*/ 12185083 w 57"/>
                <a:gd name="T19" fmla="*/ 10402359 h 40"/>
                <a:gd name="T20" fmla="*/ 10732190 w 57"/>
                <a:gd name="T21" fmla="*/ 12085527 h 40"/>
                <a:gd name="T22" fmla="*/ 10732190 w 57"/>
                <a:gd name="T23" fmla="*/ 13841712 h 40"/>
                <a:gd name="T24" fmla="*/ 8989418 w 57"/>
                <a:gd name="T25" fmla="*/ 12085527 h 40"/>
                <a:gd name="T26" fmla="*/ 5732116 w 57"/>
                <a:gd name="T27" fmla="*/ 12085527 h 40"/>
                <a:gd name="T28" fmla="*/ 5732116 w 57"/>
                <a:gd name="T29" fmla="*/ 10402359 h 40"/>
                <a:gd name="T30" fmla="*/ 7184381 w 57"/>
                <a:gd name="T31" fmla="*/ 8990951 h 40"/>
                <a:gd name="T32" fmla="*/ 7184381 w 57"/>
                <a:gd name="T33" fmla="*/ 7235381 h 40"/>
                <a:gd name="T34" fmla="*/ 5000097 w 57"/>
                <a:gd name="T35" fmla="*/ 8990951 h 40"/>
                <a:gd name="T36" fmla="*/ 3269296 w 57"/>
                <a:gd name="T37" fmla="*/ 10402359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40"/>
                <a:gd name="T59" fmla="*/ 57 w 57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40">
                  <a:moveTo>
                    <a:pt x="9" y="30"/>
                  </a:moveTo>
                  <a:lnTo>
                    <a:pt x="0" y="30"/>
                  </a:lnTo>
                  <a:lnTo>
                    <a:pt x="5" y="21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34" y="9"/>
                  </a:lnTo>
                  <a:lnTo>
                    <a:pt x="48" y="9"/>
                  </a:lnTo>
                  <a:lnTo>
                    <a:pt x="53" y="16"/>
                  </a:lnTo>
                  <a:lnTo>
                    <a:pt x="57" y="30"/>
                  </a:lnTo>
                  <a:cubicBezTo>
                    <a:pt x="50" y="30"/>
                    <a:pt x="41" y="30"/>
                    <a:pt x="34" y="30"/>
                  </a:cubicBezTo>
                  <a:lnTo>
                    <a:pt x="30" y="35"/>
                  </a:lnTo>
                  <a:lnTo>
                    <a:pt x="30" y="40"/>
                  </a:lnTo>
                  <a:lnTo>
                    <a:pt x="25" y="35"/>
                  </a:lnTo>
                  <a:lnTo>
                    <a:pt x="16" y="35"/>
                  </a:lnTo>
                  <a:lnTo>
                    <a:pt x="16" y="30"/>
                  </a:lnTo>
                  <a:lnTo>
                    <a:pt x="20" y="26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9" y="3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24" name="Freeform 117">
              <a:extLst>
                <a:ext uri="{FF2B5EF4-FFF2-40B4-BE49-F238E27FC236}">
                  <a16:creationId xmlns:a16="http://schemas.microsoft.com/office/drawing/2014/main" id="{8C00BA06-F26C-3D7B-DE59-9A59F37A9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3053"/>
              <a:ext cx="478" cy="345"/>
            </a:xfrm>
            <a:custGeom>
              <a:avLst/>
              <a:gdLst>
                <a:gd name="T0" fmla="*/ 32319226 w 97"/>
                <a:gd name="T1" fmla="*/ 18431208 h 70"/>
                <a:gd name="T2" fmla="*/ 31961899 w 97"/>
                <a:gd name="T3" fmla="*/ 20208440 h 70"/>
                <a:gd name="T4" fmla="*/ 29213311 w 97"/>
                <a:gd name="T5" fmla="*/ 20208440 h 70"/>
                <a:gd name="T6" fmla="*/ 25760595 w 97"/>
                <a:gd name="T7" fmla="*/ 22601620 h 70"/>
                <a:gd name="T8" fmla="*/ 25760595 w 97"/>
                <a:gd name="T9" fmla="*/ 20208440 h 70"/>
                <a:gd name="T10" fmla="*/ 24342443 w 97"/>
                <a:gd name="T11" fmla="*/ 20208440 h 70"/>
                <a:gd name="T12" fmla="*/ 22581689 w 97"/>
                <a:gd name="T13" fmla="*/ 20208440 h 70"/>
                <a:gd name="T14" fmla="*/ 20893334 w 97"/>
                <a:gd name="T15" fmla="*/ 20208440 h 70"/>
                <a:gd name="T16" fmla="*/ 19475168 w 97"/>
                <a:gd name="T17" fmla="*/ 22601620 h 70"/>
                <a:gd name="T18" fmla="*/ 17714295 w 97"/>
                <a:gd name="T19" fmla="*/ 22601620 h 70"/>
                <a:gd name="T20" fmla="*/ 17714295 w 97"/>
                <a:gd name="T21" fmla="*/ 24366994 h 70"/>
                <a:gd name="T22" fmla="*/ 16023063 w 97"/>
                <a:gd name="T23" fmla="*/ 24366994 h 70"/>
                <a:gd name="T24" fmla="*/ 12844038 w 97"/>
                <a:gd name="T25" fmla="*/ 22601620 h 70"/>
                <a:gd name="T26" fmla="*/ 9737535 w 97"/>
                <a:gd name="T27" fmla="*/ 22601620 h 70"/>
                <a:gd name="T28" fmla="*/ 6631137 w 97"/>
                <a:gd name="T29" fmla="*/ 22601620 h 70"/>
                <a:gd name="T30" fmla="*/ 4867277 w 97"/>
                <a:gd name="T31" fmla="*/ 22601620 h 70"/>
                <a:gd name="T32" fmla="*/ 3106522 w 97"/>
                <a:gd name="T33" fmla="*/ 18431208 h 70"/>
                <a:gd name="T34" fmla="*/ 0 w 97"/>
                <a:gd name="T35" fmla="*/ 18431208 h 70"/>
                <a:gd name="T36" fmla="*/ 0 w 97"/>
                <a:gd name="T37" fmla="*/ 13557454 h 70"/>
                <a:gd name="T38" fmla="*/ 1760873 w 97"/>
                <a:gd name="T39" fmla="*/ 12225705 h 70"/>
                <a:gd name="T40" fmla="*/ 1760873 w 97"/>
                <a:gd name="T41" fmla="*/ 9044174 h 70"/>
                <a:gd name="T42" fmla="*/ 3106522 w 97"/>
                <a:gd name="T43" fmla="*/ 9044174 h 70"/>
                <a:gd name="T44" fmla="*/ 3106522 w 97"/>
                <a:gd name="T45" fmla="*/ 4873755 h 70"/>
                <a:gd name="T46" fmla="*/ 4867277 w 97"/>
                <a:gd name="T47" fmla="*/ 3454736 h 70"/>
                <a:gd name="T48" fmla="*/ 7976785 w 97"/>
                <a:gd name="T49" fmla="*/ 0 h 70"/>
                <a:gd name="T50" fmla="*/ 9737535 w 97"/>
                <a:gd name="T51" fmla="*/ 0 h 70"/>
                <a:gd name="T52" fmla="*/ 12844038 w 97"/>
                <a:gd name="T53" fmla="*/ 1762491 h 70"/>
                <a:gd name="T54" fmla="*/ 14604911 w 97"/>
                <a:gd name="T55" fmla="*/ 1762491 h 70"/>
                <a:gd name="T56" fmla="*/ 17714295 w 97"/>
                <a:gd name="T57" fmla="*/ 1762491 h 70"/>
                <a:gd name="T58" fmla="*/ 20893334 w 97"/>
                <a:gd name="T59" fmla="*/ 3454736 h 70"/>
                <a:gd name="T60" fmla="*/ 24342443 w 97"/>
                <a:gd name="T61" fmla="*/ 3454736 h 70"/>
                <a:gd name="T62" fmla="*/ 25760595 w 97"/>
                <a:gd name="T63" fmla="*/ 4873755 h 70"/>
                <a:gd name="T64" fmla="*/ 27451945 w 97"/>
                <a:gd name="T65" fmla="*/ 9044174 h 70"/>
                <a:gd name="T66" fmla="*/ 28855392 w 97"/>
                <a:gd name="T67" fmla="*/ 10448473 h 70"/>
                <a:gd name="T68" fmla="*/ 27091642 w 97"/>
                <a:gd name="T69" fmla="*/ 12225705 h 70"/>
                <a:gd name="T70" fmla="*/ 28855392 w 97"/>
                <a:gd name="T71" fmla="*/ 11867487 h 70"/>
                <a:gd name="T72" fmla="*/ 31961899 w 97"/>
                <a:gd name="T73" fmla="*/ 13557454 h 70"/>
                <a:gd name="T74" fmla="*/ 31961899 w 97"/>
                <a:gd name="T75" fmla="*/ 15322838 h 70"/>
                <a:gd name="T76" fmla="*/ 33737377 w 97"/>
                <a:gd name="T77" fmla="*/ 13557454 h 70"/>
                <a:gd name="T78" fmla="*/ 33737377 w 97"/>
                <a:gd name="T79" fmla="*/ 17026911 h 70"/>
                <a:gd name="T80" fmla="*/ 30974065 w 97"/>
                <a:gd name="T81" fmla="*/ 17026911 h 70"/>
                <a:gd name="T82" fmla="*/ 32319226 w 97"/>
                <a:gd name="T83" fmla="*/ 1843120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"/>
                <a:gd name="T127" fmla="*/ 0 h 70"/>
                <a:gd name="T128" fmla="*/ 97 w 97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" h="70">
                  <a:moveTo>
                    <a:pt x="93" y="53"/>
                  </a:moveTo>
                  <a:lnTo>
                    <a:pt x="92" y="58"/>
                  </a:lnTo>
                  <a:lnTo>
                    <a:pt x="84" y="58"/>
                  </a:lnTo>
                  <a:lnTo>
                    <a:pt x="74" y="65"/>
                  </a:lnTo>
                  <a:lnTo>
                    <a:pt x="74" y="58"/>
                  </a:lnTo>
                  <a:lnTo>
                    <a:pt x="70" y="58"/>
                  </a:lnTo>
                  <a:lnTo>
                    <a:pt x="65" y="58"/>
                  </a:lnTo>
                  <a:lnTo>
                    <a:pt x="60" y="58"/>
                  </a:lnTo>
                  <a:lnTo>
                    <a:pt x="56" y="65"/>
                  </a:lnTo>
                  <a:lnTo>
                    <a:pt x="51" y="65"/>
                  </a:lnTo>
                  <a:lnTo>
                    <a:pt x="51" y="70"/>
                  </a:lnTo>
                  <a:lnTo>
                    <a:pt x="46" y="70"/>
                  </a:lnTo>
                  <a:lnTo>
                    <a:pt x="37" y="65"/>
                  </a:lnTo>
                  <a:lnTo>
                    <a:pt x="28" y="65"/>
                  </a:lnTo>
                  <a:lnTo>
                    <a:pt x="19" y="65"/>
                  </a:lnTo>
                  <a:lnTo>
                    <a:pt x="14" y="65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5" y="35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9" y="14"/>
                  </a:lnTo>
                  <a:lnTo>
                    <a:pt x="14" y="1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51" y="5"/>
                  </a:lnTo>
                  <a:lnTo>
                    <a:pt x="60" y="10"/>
                  </a:lnTo>
                  <a:lnTo>
                    <a:pt x="70" y="10"/>
                  </a:lnTo>
                  <a:lnTo>
                    <a:pt x="74" y="14"/>
                  </a:lnTo>
                  <a:lnTo>
                    <a:pt x="79" y="26"/>
                  </a:lnTo>
                  <a:lnTo>
                    <a:pt x="83" y="30"/>
                  </a:lnTo>
                  <a:lnTo>
                    <a:pt x="78" y="35"/>
                  </a:lnTo>
                  <a:lnTo>
                    <a:pt x="83" y="34"/>
                  </a:lnTo>
                  <a:lnTo>
                    <a:pt x="92" y="39"/>
                  </a:lnTo>
                  <a:lnTo>
                    <a:pt x="92" y="44"/>
                  </a:lnTo>
                  <a:lnTo>
                    <a:pt x="97" y="39"/>
                  </a:lnTo>
                  <a:lnTo>
                    <a:pt x="97" y="49"/>
                  </a:lnTo>
                  <a:lnTo>
                    <a:pt x="89" y="49"/>
                  </a:lnTo>
                  <a:lnTo>
                    <a:pt x="93" y="5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25" name="Freeform 118">
              <a:extLst>
                <a:ext uri="{FF2B5EF4-FFF2-40B4-BE49-F238E27FC236}">
                  <a16:creationId xmlns:a16="http://schemas.microsoft.com/office/drawing/2014/main" id="{F7082376-0414-2DB3-C19D-7709C46DF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" y="3340"/>
              <a:ext cx="415" cy="271"/>
            </a:xfrm>
            <a:custGeom>
              <a:avLst/>
              <a:gdLst>
                <a:gd name="T0" fmla="*/ 0 w 84"/>
                <a:gd name="T1" fmla="*/ 6984641 h 55"/>
                <a:gd name="T2" fmla="*/ 2151301 w 84"/>
                <a:gd name="T3" fmla="*/ 5221718 h 55"/>
                <a:gd name="T4" fmla="*/ 2151301 w 84"/>
                <a:gd name="T5" fmla="*/ 2404810 h 55"/>
                <a:gd name="T6" fmla="*/ 10628448 w 84"/>
                <a:gd name="T7" fmla="*/ 2404810 h 55"/>
                <a:gd name="T8" fmla="*/ 13510137 w 84"/>
                <a:gd name="T9" fmla="*/ 4164846 h 55"/>
                <a:gd name="T10" fmla="*/ 15225994 w 84"/>
                <a:gd name="T11" fmla="*/ 3807644 h 55"/>
                <a:gd name="T12" fmla="*/ 15225994 w 84"/>
                <a:gd name="T13" fmla="*/ 2404810 h 55"/>
                <a:gd name="T14" fmla="*/ 17027597 w 84"/>
                <a:gd name="T15" fmla="*/ 2404810 h 55"/>
                <a:gd name="T16" fmla="*/ 18466955 w 84"/>
                <a:gd name="T17" fmla="*/ 0 h 55"/>
                <a:gd name="T18" fmla="*/ 23426040 w 84"/>
                <a:gd name="T19" fmla="*/ 0 h 55"/>
                <a:gd name="T20" fmla="*/ 23426040 w 84"/>
                <a:gd name="T21" fmla="*/ 2404810 h 55"/>
                <a:gd name="T22" fmla="*/ 26946503 w 84"/>
                <a:gd name="T23" fmla="*/ 0 h 55"/>
                <a:gd name="T24" fmla="*/ 29810338 w 84"/>
                <a:gd name="T25" fmla="*/ 0 h 55"/>
                <a:gd name="T26" fmla="*/ 28020582 w 84"/>
                <a:gd name="T27" fmla="*/ 2404810 h 55"/>
                <a:gd name="T28" fmla="*/ 28020582 w 84"/>
                <a:gd name="T29" fmla="*/ 13536698 h 55"/>
                <a:gd name="T30" fmla="*/ 26655154 w 84"/>
                <a:gd name="T31" fmla="*/ 13536698 h 55"/>
                <a:gd name="T32" fmla="*/ 26655154 w 84"/>
                <a:gd name="T33" fmla="*/ 15999289 h 55"/>
                <a:gd name="T34" fmla="*/ 23064496 w 84"/>
                <a:gd name="T35" fmla="*/ 19104366 h 55"/>
                <a:gd name="T36" fmla="*/ 19908704 w 84"/>
                <a:gd name="T37" fmla="*/ 19104366 h 55"/>
                <a:gd name="T38" fmla="*/ 23064496 w 84"/>
                <a:gd name="T39" fmla="*/ 15999289 h 55"/>
                <a:gd name="T40" fmla="*/ 21259899 w 84"/>
                <a:gd name="T41" fmla="*/ 13536698 h 55"/>
                <a:gd name="T42" fmla="*/ 18104690 w 84"/>
                <a:gd name="T43" fmla="*/ 13536698 h 55"/>
                <a:gd name="T44" fmla="*/ 11705540 w 84"/>
                <a:gd name="T45" fmla="*/ 6984641 h 55"/>
                <a:gd name="T46" fmla="*/ 0 w 84"/>
                <a:gd name="T47" fmla="*/ 6984641 h 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55"/>
                <a:gd name="T74" fmla="*/ 84 w 84"/>
                <a:gd name="T75" fmla="*/ 55 h 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55">
                  <a:moveTo>
                    <a:pt x="0" y="20"/>
                  </a:moveTo>
                  <a:lnTo>
                    <a:pt x="6" y="15"/>
                  </a:lnTo>
                  <a:lnTo>
                    <a:pt x="6" y="7"/>
                  </a:lnTo>
                  <a:lnTo>
                    <a:pt x="30" y="7"/>
                  </a:lnTo>
                  <a:lnTo>
                    <a:pt x="38" y="12"/>
                  </a:lnTo>
                  <a:lnTo>
                    <a:pt x="43" y="11"/>
                  </a:lnTo>
                  <a:lnTo>
                    <a:pt x="43" y="7"/>
                  </a:lnTo>
                  <a:lnTo>
                    <a:pt x="48" y="7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79" y="7"/>
                  </a:lnTo>
                  <a:cubicBezTo>
                    <a:pt x="79" y="17"/>
                    <a:pt x="79" y="28"/>
                    <a:pt x="79" y="39"/>
                  </a:cubicBezTo>
                  <a:lnTo>
                    <a:pt x="75" y="39"/>
                  </a:lnTo>
                  <a:lnTo>
                    <a:pt x="75" y="46"/>
                  </a:lnTo>
                  <a:lnTo>
                    <a:pt x="65" y="55"/>
                  </a:lnTo>
                  <a:lnTo>
                    <a:pt x="56" y="55"/>
                  </a:lnTo>
                  <a:lnTo>
                    <a:pt x="65" y="46"/>
                  </a:lnTo>
                  <a:lnTo>
                    <a:pt x="60" y="39"/>
                  </a:lnTo>
                  <a:lnTo>
                    <a:pt x="51" y="39"/>
                  </a:lnTo>
                  <a:lnTo>
                    <a:pt x="33" y="20"/>
                  </a:lnTo>
                  <a:lnTo>
                    <a:pt x="0" y="2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26" name="Freeform 119">
              <a:extLst>
                <a:ext uri="{FF2B5EF4-FFF2-40B4-BE49-F238E27FC236}">
                  <a16:creationId xmlns:a16="http://schemas.microsoft.com/office/drawing/2014/main" id="{BDAB29F7-85A9-7D6E-7BB7-63A06064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438"/>
              <a:ext cx="569" cy="503"/>
            </a:xfrm>
            <a:custGeom>
              <a:avLst/>
              <a:gdLst>
                <a:gd name="T0" fmla="*/ 32307406 w 115"/>
                <a:gd name="T1" fmla="*/ 21700350 h 102"/>
                <a:gd name="T2" fmla="*/ 29843072 w 115"/>
                <a:gd name="T3" fmla="*/ 24462056 h 102"/>
                <a:gd name="T4" fmla="*/ 26204640 w 115"/>
                <a:gd name="T5" fmla="*/ 27655632 h 102"/>
                <a:gd name="T6" fmla="*/ 26936958 w 115"/>
                <a:gd name="T7" fmla="*/ 26246877 h 102"/>
                <a:gd name="T8" fmla="*/ 28389797 w 115"/>
                <a:gd name="T9" fmla="*/ 25182431 h 102"/>
                <a:gd name="T10" fmla="*/ 30560487 w 115"/>
                <a:gd name="T11" fmla="*/ 22406464 h 102"/>
                <a:gd name="T12" fmla="*/ 33392226 w 115"/>
                <a:gd name="T13" fmla="*/ 19212903 h 102"/>
                <a:gd name="T14" fmla="*/ 32307406 w 115"/>
                <a:gd name="T15" fmla="*/ 18148456 h 102"/>
                <a:gd name="T16" fmla="*/ 34113203 w 115"/>
                <a:gd name="T17" fmla="*/ 17515643 h 102"/>
                <a:gd name="T18" fmla="*/ 36298321 w 115"/>
                <a:gd name="T19" fmla="*/ 17156699 h 102"/>
                <a:gd name="T20" fmla="*/ 34477660 w 115"/>
                <a:gd name="T21" fmla="*/ 18509808 h 102"/>
                <a:gd name="T22" fmla="*/ 34113203 w 115"/>
                <a:gd name="T23" fmla="*/ 20277458 h 102"/>
                <a:gd name="T24" fmla="*/ 32307406 w 115"/>
                <a:gd name="T25" fmla="*/ 21700350 h 102"/>
                <a:gd name="T26" fmla="*/ 36298321 w 115"/>
                <a:gd name="T27" fmla="*/ 20277458 h 102"/>
                <a:gd name="T28" fmla="*/ 38045359 w 115"/>
                <a:gd name="T29" fmla="*/ 15389631 h 102"/>
                <a:gd name="T30" fmla="*/ 41300889 w 115"/>
                <a:gd name="T31" fmla="*/ 12266001 h 102"/>
                <a:gd name="T32" fmla="*/ 39498159 w 115"/>
                <a:gd name="T33" fmla="*/ 12266001 h 102"/>
                <a:gd name="T34" fmla="*/ 38045359 w 115"/>
                <a:gd name="T35" fmla="*/ 12266001 h 102"/>
                <a:gd name="T36" fmla="*/ 39498159 w 115"/>
                <a:gd name="T37" fmla="*/ 10498924 h 102"/>
                <a:gd name="T38" fmla="*/ 41300889 w 115"/>
                <a:gd name="T39" fmla="*/ 9075446 h 102"/>
                <a:gd name="T40" fmla="*/ 39498159 w 115"/>
                <a:gd name="T41" fmla="*/ 6672641 h 102"/>
                <a:gd name="T42" fmla="*/ 36298321 w 115"/>
                <a:gd name="T43" fmla="*/ 6672641 h 102"/>
                <a:gd name="T44" fmla="*/ 29843072 w 115"/>
                <a:gd name="T45" fmla="*/ 0 h 102"/>
                <a:gd name="T46" fmla="*/ 17928596 w 115"/>
                <a:gd name="T47" fmla="*/ 0 h 102"/>
                <a:gd name="T48" fmla="*/ 16549559 w 115"/>
                <a:gd name="T49" fmla="*/ 1770067 h 102"/>
                <a:gd name="T50" fmla="*/ 13278482 w 115"/>
                <a:gd name="T51" fmla="*/ 1770067 h 102"/>
                <a:gd name="T52" fmla="*/ 8276041 w 115"/>
                <a:gd name="T53" fmla="*/ 6672641 h 102"/>
                <a:gd name="T54" fmla="*/ 5002569 w 115"/>
                <a:gd name="T55" fmla="*/ 12266001 h 102"/>
                <a:gd name="T56" fmla="*/ 3270439 w 115"/>
                <a:gd name="T57" fmla="*/ 12266001 h 102"/>
                <a:gd name="T58" fmla="*/ 0 w 115"/>
                <a:gd name="T59" fmla="*/ 15389631 h 102"/>
                <a:gd name="T60" fmla="*/ 0 w 115"/>
                <a:gd name="T61" fmla="*/ 17156699 h 102"/>
                <a:gd name="T62" fmla="*/ 1820676 w 115"/>
                <a:gd name="T63" fmla="*/ 18509808 h 102"/>
                <a:gd name="T64" fmla="*/ 1820676 w 115"/>
                <a:gd name="T65" fmla="*/ 17156699 h 102"/>
                <a:gd name="T66" fmla="*/ 5002569 w 115"/>
                <a:gd name="T67" fmla="*/ 17156699 h 102"/>
                <a:gd name="T68" fmla="*/ 5002569 w 115"/>
                <a:gd name="T69" fmla="*/ 18509808 h 102"/>
                <a:gd name="T70" fmla="*/ 6823246 w 115"/>
                <a:gd name="T71" fmla="*/ 20277458 h 102"/>
                <a:gd name="T72" fmla="*/ 6823246 w 115"/>
                <a:gd name="T73" fmla="*/ 21700350 h 102"/>
                <a:gd name="T74" fmla="*/ 8276041 w 115"/>
                <a:gd name="T75" fmla="*/ 21700350 h 102"/>
                <a:gd name="T76" fmla="*/ 10093679 w 115"/>
                <a:gd name="T77" fmla="*/ 20277458 h 102"/>
                <a:gd name="T78" fmla="*/ 13278482 w 115"/>
                <a:gd name="T79" fmla="*/ 24117866 h 102"/>
                <a:gd name="T80" fmla="*/ 14731896 w 115"/>
                <a:gd name="T81" fmla="*/ 24117866 h 102"/>
                <a:gd name="T82" fmla="*/ 16549559 w 115"/>
                <a:gd name="T83" fmla="*/ 25885566 h 102"/>
                <a:gd name="T84" fmla="*/ 17928596 w 115"/>
                <a:gd name="T85" fmla="*/ 27655632 h 102"/>
                <a:gd name="T86" fmla="*/ 21567004 w 115"/>
                <a:gd name="T87" fmla="*/ 30776381 h 102"/>
                <a:gd name="T88" fmla="*/ 21567004 w 115"/>
                <a:gd name="T89" fmla="*/ 32546329 h 102"/>
                <a:gd name="T90" fmla="*/ 19749366 w 115"/>
                <a:gd name="T91" fmla="*/ 32546329 h 102"/>
                <a:gd name="T92" fmla="*/ 19749366 w 115"/>
                <a:gd name="T93" fmla="*/ 33896440 h 102"/>
                <a:gd name="T94" fmla="*/ 21567004 w 115"/>
                <a:gd name="T95" fmla="*/ 35667098 h 102"/>
                <a:gd name="T96" fmla="*/ 24751840 w 115"/>
                <a:gd name="T97" fmla="*/ 32546329 h 102"/>
                <a:gd name="T98" fmla="*/ 26572026 w 115"/>
                <a:gd name="T99" fmla="*/ 29367646 h 102"/>
                <a:gd name="T100" fmla="*/ 28022411 w 115"/>
                <a:gd name="T101" fmla="*/ 27655632 h 102"/>
                <a:gd name="T102" fmla="*/ 31222110 w 115"/>
                <a:gd name="T103" fmla="*/ 24823980 h 102"/>
                <a:gd name="T104" fmla="*/ 36298321 w 115"/>
                <a:gd name="T105" fmla="*/ 20277458 h 102"/>
                <a:gd name="T106" fmla="*/ 36298321 w 115"/>
                <a:gd name="T107" fmla="*/ 20277458 h 1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5"/>
                <a:gd name="T163" fmla="*/ 0 h 102"/>
                <a:gd name="T164" fmla="*/ 115 w 115"/>
                <a:gd name="T165" fmla="*/ 102 h 10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5" h="102">
                  <a:moveTo>
                    <a:pt x="90" y="62"/>
                  </a:moveTo>
                  <a:lnTo>
                    <a:pt x="83" y="70"/>
                  </a:lnTo>
                  <a:lnTo>
                    <a:pt x="73" y="79"/>
                  </a:lnTo>
                  <a:lnTo>
                    <a:pt x="75" y="75"/>
                  </a:lnTo>
                  <a:lnTo>
                    <a:pt x="79" y="72"/>
                  </a:lnTo>
                  <a:lnTo>
                    <a:pt x="85" y="64"/>
                  </a:lnTo>
                  <a:lnTo>
                    <a:pt x="93" y="55"/>
                  </a:lnTo>
                  <a:lnTo>
                    <a:pt x="90" y="52"/>
                  </a:lnTo>
                  <a:lnTo>
                    <a:pt x="95" y="50"/>
                  </a:lnTo>
                  <a:lnTo>
                    <a:pt x="101" y="49"/>
                  </a:lnTo>
                  <a:lnTo>
                    <a:pt x="96" y="53"/>
                  </a:lnTo>
                  <a:lnTo>
                    <a:pt x="95" y="58"/>
                  </a:lnTo>
                  <a:lnTo>
                    <a:pt x="90" y="62"/>
                  </a:lnTo>
                  <a:moveTo>
                    <a:pt x="101" y="58"/>
                  </a:moveTo>
                  <a:lnTo>
                    <a:pt x="106" y="44"/>
                  </a:lnTo>
                  <a:lnTo>
                    <a:pt x="115" y="35"/>
                  </a:lnTo>
                  <a:lnTo>
                    <a:pt x="110" y="35"/>
                  </a:lnTo>
                  <a:lnTo>
                    <a:pt x="106" y="35"/>
                  </a:lnTo>
                  <a:lnTo>
                    <a:pt x="110" y="30"/>
                  </a:lnTo>
                  <a:lnTo>
                    <a:pt x="115" y="26"/>
                  </a:lnTo>
                  <a:lnTo>
                    <a:pt x="110" y="19"/>
                  </a:lnTo>
                  <a:lnTo>
                    <a:pt x="101" y="19"/>
                  </a:lnTo>
                  <a:lnTo>
                    <a:pt x="83" y="0"/>
                  </a:lnTo>
                  <a:lnTo>
                    <a:pt x="50" y="0"/>
                  </a:lnTo>
                  <a:lnTo>
                    <a:pt x="46" y="5"/>
                  </a:lnTo>
                  <a:lnTo>
                    <a:pt x="37" y="5"/>
                  </a:lnTo>
                  <a:lnTo>
                    <a:pt x="23" y="19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14" y="49"/>
                  </a:lnTo>
                  <a:lnTo>
                    <a:pt x="14" y="53"/>
                  </a:lnTo>
                  <a:lnTo>
                    <a:pt x="19" y="58"/>
                  </a:lnTo>
                  <a:lnTo>
                    <a:pt x="19" y="62"/>
                  </a:lnTo>
                  <a:lnTo>
                    <a:pt x="23" y="62"/>
                  </a:lnTo>
                  <a:lnTo>
                    <a:pt x="28" y="58"/>
                  </a:lnTo>
                  <a:lnTo>
                    <a:pt x="37" y="69"/>
                  </a:lnTo>
                  <a:lnTo>
                    <a:pt x="41" y="69"/>
                  </a:lnTo>
                  <a:lnTo>
                    <a:pt x="46" y="74"/>
                  </a:lnTo>
                  <a:lnTo>
                    <a:pt x="50" y="79"/>
                  </a:lnTo>
                  <a:lnTo>
                    <a:pt x="60" y="88"/>
                  </a:lnTo>
                  <a:lnTo>
                    <a:pt x="60" y="93"/>
                  </a:lnTo>
                  <a:lnTo>
                    <a:pt x="55" y="93"/>
                  </a:lnTo>
                  <a:lnTo>
                    <a:pt x="55" y="97"/>
                  </a:lnTo>
                  <a:lnTo>
                    <a:pt x="60" y="102"/>
                  </a:lnTo>
                  <a:lnTo>
                    <a:pt x="69" y="93"/>
                  </a:lnTo>
                  <a:lnTo>
                    <a:pt x="74" y="84"/>
                  </a:lnTo>
                  <a:lnTo>
                    <a:pt x="78" y="79"/>
                  </a:lnTo>
                  <a:lnTo>
                    <a:pt x="87" y="71"/>
                  </a:lnTo>
                  <a:lnTo>
                    <a:pt x="101" y="5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27" name="Freeform 120">
              <a:extLst>
                <a:ext uri="{FF2B5EF4-FFF2-40B4-BE49-F238E27FC236}">
                  <a16:creationId xmlns:a16="http://schemas.microsoft.com/office/drawing/2014/main" id="{D7716532-62A1-2447-7003-C16630E0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259"/>
              <a:ext cx="563" cy="557"/>
            </a:xfrm>
            <a:custGeom>
              <a:avLst/>
              <a:gdLst>
                <a:gd name="T0" fmla="*/ 38910865 w 114"/>
                <a:gd name="T1" fmla="*/ 1763433 h 113"/>
                <a:gd name="T2" fmla="*/ 37186367 w 114"/>
                <a:gd name="T3" fmla="*/ 1763433 h 113"/>
                <a:gd name="T4" fmla="*/ 33963460 w 114"/>
                <a:gd name="T5" fmla="*/ 1763433 h 113"/>
                <a:gd name="T6" fmla="*/ 31528199 w 114"/>
                <a:gd name="T7" fmla="*/ 1763433 h 113"/>
                <a:gd name="T8" fmla="*/ 29741771 w 114"/>
                <a:gd name="T9" fmla="*/ 0 h 113"/>
                <a:gd name="T10" fmla="*/ 26157753 w 114"/>
                <a:gd name="T11" fmla="*/ 0 h 113"/>
                <a:gd name="T12" fmla="*/ 24433235 w 114"/>
                <a:gd name="T13" fmla="*/ 1763433 h 113"/>
                <a:gd name="T14" fmla="*/ 21574954 w 114"/>
                <a:gd name="T15" fmla="*/ 1763433 h 113"/>
                <a:gd name="T16" fmla="*/ 20209161 w 114"/>
                <a:gd name="T17" fmla="*/ 0 h 113"/>
                <a:gd name="T18" fmla="*/ 16263421 w 114"/>
                <a:gd name="T19" fmla="*/ 0 h 113"/>
                <a:gd name="T20" fmla="*/ 16263421 w 114"/>
                <a:gd name="T21" fmla="*/ 1419823 h 113"/>
                <a:gd name="T22" fmla="*/ 14480015 w 114"/>
                <a:gd name="T23" fmla="*/ 1763433 h 113"/>
                <a:gd name="T24" fmla="*/ 13114237 w 114"/>
                <a:gd name="T25" fmla="*/ 5578188 h 113"/>
                <a:gd name="T26" fmla="*/ 11316006 w 114"/>
                <a:gd name="T27" fmla="*/ 10469739 h 113"/>
                <a:gd name="T28" fmla="*/ 9533215 w 114"/>
                <a:gd name="T29" fmla="*/ 13569152 h 113"/>
                <a:gd name="T30" fmla="*/ 8166829 w 114"/>
                <a:gd name="T31" fmla="*/ 13569152 h 113"/>
                <a:gd name="T32" fmla="*/ 6733229 w 114"/>
                <a:gd name="T33" fmla="*/ 18460705 h 113"/>
                <a:gd name="T34" fmla="*/ 4947407 w 114"/>
                <a:gd name="T35" fmla="*/ 18460705 h 113"/>
                <a:gd name="T36" fmla="*/ 3510903 w 114"/>
                <a:gd name="T37" fmla="*/ 22619074 h 113"/>
                <a:gd name="T38" fmla="*/ 361115 w 114"/>
                <a:gd name="T39" fmla="*/ 24038881 h 113"/>
                <a:gd name="T40" fmla="*/ 361115 w 114"/>
                <a:gd name="T41" fmla="*/ 27496026 h 113"/>
                <a:gd name="T42" fmla="*/ 0 w 114"/>
                <a:gd name="T43" fmla="*/ 30336134 h 113"/>
                <a:gd name="T44" fmla="*/ 0 w 114"/>
                <a:gd name="T45" fmla="*/ 32029867 h 113"/>
                <a:gd name="T46" fmla="*/ 1783401 w 114"/>
                <a:gd name="T47" fmla="*/ 32029867 h 113"/>
                <a:gd name="T48" fmla="*/ 0 w 114"/>
                <a:gd name="T49" fmla="*/ 34150903 h 113"/>
                <a:gd name="T50" fmla="*/ 1783401 w 114"/>
                <a:gd name="T51" fmla="*/ 34497505 h 113"/>
                <a:gd name="T52" fmla="*/ 7094927 w 114"/>
                <a:gd name="T53" fmla="*/ 36275054 h 113"/>
                <a:gd name="T54" fmla="*/ 9894330 w 114"/>
                <a:gd name="T55" fmla="*/ 37608028 h 113"/>
                <a:gd name="T56" fmla="*/ 11680612 w 114"/>
                <a:gd name="T57" fmla="*/ 39389048 h 113"/>
                <a:gd name="T58" fmla="*/ 13464018 w 114"/>
                <a:gd name="T59" fmla="*/ 37608028 h 113"/>
                <a:gd name="T60" fmla="*/ 14826932 w 114"/>
                <a:gd name="T61" fmla="*/ 34497505 h 113"/>
                <a:gd name="T62" fmla="*/ 21574954 w 114"/>
                <a:gd name="T63" fmla="*/ 34497505 h 113"/>
                <a:gd name="T64" fmla="*/ 22996638 w 114"/>
                <a:gd name="T65" fmla="*/ 32387589 h 113"/>
                <a:gd name="T66" fmla="*/ 26507544 w 114"/>
                <a:gd name="T67" fmla="*/ 34497505 h 113"/>
                <a:gd name="T68" fmla="*/ 29741771 w 114"/>
                <a:gd name="T69" fmla="*/ 34497505 h 113"/>
                <a:gd name="T70" fmla="*/ 32891587 w 114"/>
                <a:gd name="T71" fmla="*/ 30682618 h 113"/>
                <a:gd name="T72" fmla="*/ 32891587 w 114"/>
                <a:gd name="T73" fmla="*/ 28916327 h 113"/>
                <a:gd name="T74" fmla="*/ 31528199 w 114"/>
                <a:gd name="T75" fmla="*/ 28916327 h 113"/>
                <a:gd name="T76" fmla="*/ 31528199 w 114"/>
                <a:gd name="T77" fmla="*/ 27496026 h 113"/>
                <a:gd name="T78" fmla="*/ 32891587 w 114"/>
                <a:gd name="T79" fmla="*/ 25805192 h 113"/>
                <a:gd name="T80" fmla="*/ 32891587 w 114"/>
                <a:gd name="T81" fmla="*/ 20928357 h 113"/>
                <a:gd name="T82" fmla="*/ 35400077 w 114"/>
                <a:gd name="T83" fmla="*/ 18460705 h 113"/>
                <a:gd name="T84" fmla="*/ 35400077 w 114"/>
                <a:gd name="T85" fmla="*/ 17113603 h 113"/>
                <a:gd name="T86" fmla="*/ 33602350 w 114"/>
                <a:gd name="T87" fmla="*/ 15347303 h 113"/>
                <a:gd name="T88" fmla="*/ 35400077 w 114"/>
                <a:gd name="T89" fmla="*/ 13569152 h 113"/>
                <a:gd name="T90" fmla="*/ 37186367 w 114"/>
                <a:gd name="T91" fmla="*/ 13569152 h 113"/>
                <a:gd name="T92" fmla="*/ 37186367 w 114"/>
                <a:gd name="T93" fmla="*/ 12236158 h 113"/>
                <a:gd name="T94" fmla="*/ 38910865 w 114"/>
                <a:gd name="T95" fmla="*/ 13569152 h 113"/>
                <a:gd name="T96" fmla="*/ 40332667 w 114"/>
                <a:gd name="T97" fmla="*/ 13569152 h 113"/>
                <a:gd name="T98" fmla="*/ 40332667 w 114"/>
                <a:gd name="T99" fmla="*/ 10469739 h 113"/>
                <a:gd name="T100" fmla="*/ 38910865 w 114"/>
                <a:gd name="T101" fmla="*/ 7359213 h 113"/>
                <a:gd name="T102" fmla="*/ 38910865 w 114"/>
                <a:gd name="T103" fmla="*/ 5578188 h 113"/>
                <a:gd name="T104" fmla="*/ 40332667 w 114"/>
                <a:gd name="T105" fmla="*/ 5578188 h 113"/>
                <a:gd name="T106" fmla="*/ 38910865 w 114"/>
                <a:gd name="T107" fmla="*/ 3113547 h 113"/>
                <a:gd name="T108" fmla="*/ 38910865 w 114"/>
                <a:gd name="T109" fmla="*/ 1763433 h 1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4"/>
                <a:gd name="T166" fmla="*/ 0 h 113"/>
                <a:gd name="T167" fmla="*/ 114 w 114"/>
                <a:gd name="T168" fmla="*/ 113 h 1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4" h="113">
                  <a:moveTo>
                    <a:pt x="110" y="5"/>
                  </a:moveTo>
                  <a:lnTo>
                    <a:pt x="105" y="5"/>
                  </a:lnTo>
                  <a:lnTo>
                    <a:pt x="96" y="5"/>
                  </a:lnTo>
                  <a:lnTo>
                    <a:pt x="89" y="5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1" y="5"/>
                  </a:lnTo>
                  <a:lnTo>
                    <a:pt x="37" y="16"/>
                  </a:lnTo>
                  <a:lnTo>
                    <a:pt x="32" y="30"/>
                  </a:lnTo>
                  <a:lnTo>
                    <a:pt x="27" y="39"/>
                  </a:lnTo>
                  <a:lnTo>
                    <a:pt x="23" y="39"/>
                  </a:lnTo>
                  <a:lnTo>
                    <a:pt x="19" y="53"/>
                  </a:lnTo>
                  <a:lnTo>
                    <a:pt x="14" y="53"/>
                  </a:lnTo>
                  <a:lnTo>
                    <a:pt x="10" y="65"/>
                  </a:lnTo>
                  <a:lnTo>
                    <a:pt x="1" y="69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5" y="92"/>
                  </a:lnTo>
                  <a:lnTo>
                    <a:pt x="0" y="98"/>
                  </a:lnTo>
                  <a:lnTo>
                    <a:pt x="5" y="99"/>
                  </a:lnTo>
                  <a:lnTo>
                    <a:pt x="20" y="104"/>
                  </a:lnTo>
                  <a:lnTo>
                    <a:pt x="28" y="108"/>
                  </a:lnTo>
                  <a:lnTo>
                    <a:pt x="33" y="113"/>
                  </a:lnTo>
                  <a:lnTo>
                    <a:pt x="38" y="108"/>
                  </a:lnTo>
                  <a:lnTo>
                    <a:pt x="42" y="99"/>
                  </a:lnTo>
                  <a:lnTo>
                    <a:pt x="61" y="99"/>
                  </a:lnTo>
                  <a:lnTo>
                    <a:pt x="65" y="93"/>
                  </a:lnTo>
                  <a:lnTo>
                    <a:pt x="75" y="99"/>
                  </a:lnTo>
                  <a:lnTo>
                    <a:pt x="84" y="99"/>
                  </a:lnTo>
                  <a:lnTo>
                    <a:pt x="93" y="88"/>
                  </a:lnTo>
                  <a:lnTo>
                    <a:pt x="93" y="83"/>
                  </a:lnTo>
                  <a:lnTo>
                    <a:pt x="89" y="83"/>
                  </a:lnTo>
                  <a:lnTo>
                    <a:pt x="89" y="79"/>
                  </a:lnTo>
                  <a:lnTo>
                    <a:pt x="93" y="74"/>
                  </a:lnTo>
                  <a:cubicBezTo>
                    <a:pt x="93" y="70"/>
                    <a:pt x="93" y="65"/>
                    <a:pt x="93" y="60"/>
                  </a:cubicBezTo>
                  <a:lnTo>
                    <a:pt x="100" y="53"/>
                  </a:lnTo>
                  <a:lnTo>
                    <a:pt x="100" y="49"/>
                  </a:lnTo>
                  <a:lnTo>
                    <a:pt x="95" y="44"/>
                  </a:lnTo>
                  <a:lnTo>
                    <a:pt x="100" y="39"/>
                  </a:lnTo>
                  <a:lnTo>
                    <a:pt x="105" y="39"/>
                  </a:lnTo>
                  <a:lnTo>
                    <a:pt x="105" y="35"/>
                  </a:lnTo>
                  <a:lnTo>
                    <a:pt x="110" y="39"/>
                  </a:lnTo>
                  <a:lnTo>
                    <a:pt x="114" y="39"/>
                  </a:lnTo>
                  <a:lnTo>
                    <a:pt x="114" y="30"/>
                  </a:lnTo>
                  <a:lnTo>
                    <a:pt x="110" y="21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0" y="9"/>
                  </a:lnTo>
                  <a:lnTo>
                    <a:pt x="110" y="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28" name="Freeform 121">
              <a:extLst>
                <a:ext uri="{FF2B5EF4-FFF2-40B4-BE49-F238E27FC236}">
                  <a16:creationId xmlns:a16="http://schemas.microsoft.com/office/drawing/2014/main" id="{7214C1F7-31BD-C4F7-30E2-B31B8DDFB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1651"/>
              <a:ext cx="399" cy="637"/>
            </a:xfrm>
            <a:custGeom>
              <a:avLst/>
              <a:gdLst>
                <a:gd name="T0" fmla="*/ 1757521 w 81"/>
                <a:gd name="T1" fmla="*/ 45595293 h 129"/>
                <a:gd name="T2" fmla="*/ 3100526 w 81"/>
                <a:gd name="T3" fmla="*/ 44884776 h 129"/>
                <a:gd name="T4" fmla="*/ 3100526 w 81"/>
                <a:gd name="T5" fmla="*/ 43102915 h 129"/>
                <a:gd name="T6" fmla="*/ 6615543 w 81"/>
                <a:gd name="T7" fmla="*/ 43102915 h 129"/>
                <a:gd name="T8" fmla="*/ 7958547 w 81"/>
                <a:gd name="T9" fmla="*/ 44884776 h 129"/>
                <a:gd name="T10" fmla="*/ 11113786 w 81"/>
                <a:gd name="T11" fmla="*/ 44884776 h 129"/>
                <a:gd name="T12" fmla="*/ 12816570 w 81"/>
                <a:gd name="T13" fmla="*/ 43102915 h 129"/>
                <a:gd name="T14" fmla="*/ 15971831 w 81"/>
                <a:gd name="T15" fmla="*/ 43102915 h 129"/>
                <a:gd name="T16" fmla="*/ 17656921 w 81"/>
                <a:gd name="T17" fmla="*/ 44884776 h 129"/>
                <a:gd name="T18" fmla="*/ 20130848 w 81"/>
                <a:gd name="T19" fmla="*/ 44884776 h 129"/>
                <a:gd name="T20" fmla="*/ 23231377 w 81"/>
                <a:gd name="T21" fmla="*/ 44884776 h 129"/>
                <a:gd name="T22" fmla="*/ 26673968 w 81"/>
                <a:gd name="T23" fmla="*/ 44884776 h 129"/>
                <a:gd name="T24" fmla="*/ 25687738 w 81"/>
                <a:gd name="T25" fmla="*/ 44174260 h 129"/>
                <a:gd name="T26" fmla="*/ 26317173 w 81"/>
                <a:gd name="T27" fmla="*/ 43102915 h 129"/>
                <a:gd name="T28" fmla="*/ 24986011 w 81"/>
                <a:gd name="T29" fmla="*/ 43102915 h 129"/>
                <a:gd name="T30" fmla="*/ 24986011 w 81"/>
                <a:gd name="T31" fmla="*/ 41737228 h 129"/>
                <a:gd name="T32" fmla="*/ 24986011 w 81"/>
                <a:gd name="T33" fmla="*/ 40304907 h 129"/>
                <a:gd name="T34" fmla="*/ 24986011 w 81"/>
                <a:gd name="T35" fmla="*/ 38519392 h 129"/>
                <a:gd name="T36" fmla="*/ 26317173 w 81"/>
                <a:gd name="T37" fmla="*/ 38519392 h 129"/>
                <a:gd name="T38" fmla="*/ 23231377 w 81"/>
                <a:gd name="T39" fmla="*/ 36796391 h 129"/>
                <a:gd name="T40" fmla="*/ 24986011 w 81"/>
                <a:gd name="T41" fmla="*/ 35360525 h 129"/>
                <a:gd name="T42" fmla="*/ 24986011 w 81"/>
                <a:gd name="T43" fmla="*/ 32503665 h 129"/>
                <a:gd name="T44" fmla="*/ 28071708 w 81"/>
                <a:gd name="T45" fmla="*/ 31141493 h 129"/>
                <a:gd name="T46" fmla="*/ 26317173 w 81"/>
                <a:gd name="T47" fmla="*/ 29356610 h 129"/>
                <a:gd name="T48" fmla="*/ 24986011 w 81"/>
                <a:gd name="T49" fmla="*/ 29356610 h 129"/>
                <a:gd name="T50" fmla="*/ 23231377 w 81"/>
                <a:gd name="T51" fmla="*/ 26123950 h 129"/>
                <a:gd name="T52" fmla="*/ 23231377 w 81"/>
                <a:gd name="T53" fmla="*/ 24415132 h 129"/>
                <a:gd name="T54" fmla="*/ 21459148 w 81"/>
                <a:gd name="T55" fmla="*/ 22615415 h 129"/>
                <a:gd name="T56" fmla="*/ 23231377 w 81"/>
                <a:gd name="T57" fmla="*/ 19832225 h 129"/>
                <a:gd name="T58" fmla="*/ 24986011 w 81"/>
                <a:gd name="T59" fmla="*/ 19832225 h 129"/>
                <a:gd name="T60" fmla="*/ 24986011 w 81"/>
                <a:gd name="T61" fmla="*/ 17325024 h 129"/>
                <a:gd name="T62" fmla="*/ 21459148 w 81"/>
                <a:gd name="T63" fmla="*/ 17325024 h 129"/>
                <a:gd name="T64" fmla="*/ 19072208 w 81"/>
                <a:gd name="T65" fmla="*/ 13816499 h 129"/>
                <a:gd name="T66" fmla="*/ 19072208 w 81"/>
                <a:gd name="T67" fmla="*/ 12034588 h 129"/>
                <a:gd name="T68" fmla="*/ 17656921 w 81"/>
                <a:gd name="T69" fmla="*/ 12034588 h 129"/>
                <a:gd name="T70" fmla="*/ 19072208 w 81"/>
                <a:gd name="T71" fmla="*/ 10598761 h 129"/>
                <a:gd name="T72" fmla="*/ 19429120 w 81"/>
                <a:gd name="T73" fmla="*/ 3147664 h 129"/>
                <a:gd name="T74" fmla="*/ 17656921 w 81"/>
                <a:gd name="T75" fmla="*/ 1781886 h 129"/>
                <a:gd name="T76" fmla="*/ 15971831 w 81"/>
                <a:gd name="T77" fmla="*/ 1781886 h 129"/>
                <a:gd name="T78" fmla="*/ 14214311 w 81"/>
                <a:gd name="T79" fmla="*/ 0 h 129"/>
                <a:gd name="T80" fmla="*/ 15971831 w 81"/>
                <a:gd name="T81" fmla="*/ 1781886 h 129"/>
                <a:gd name="T82" fmla="*/ 14571095 w 81"/>
                <a:gd name="T83" fmla="*/ 7090120 h 129"/>
                <a:gd name="T84" fmla="*/ 11113786 w 81"/>
                <a:gd name="T85" fmla="*/ 8798924 h 129"/>
                <a:gd name="T86" fmla="*/ 9716063 w 81"/>
                <a:gd name="T87" fmla="*/ 10598761 h 129"/>
                <a:gd name="T88" fmla="*/ 10058148 w 81"/>
                <a:gd name="T89" fmla="*/ 12034588 h 129"/>
                <a:gd name="T90" fmla="*/ 8300628 w 81"/>
                <a:gd name="T91" fmla="*/ 13816499 h 129"/>
                <a:gd name="T92" fmla="*/ 10058148 w 81"/>
                <a:gd name="T93" fmla="*/ 15178651 h 129"/>
                <a:gd name="T94" fmla="*/ 8300628 w 81"/>
                <a:gd name="T95" fmla="*/ 19832225 h 129"/>
                <a:gd name="T96" fmla="*/ 6615543 w 81"/>
                <a:gd name="T97" fmla="*/ 22979878 h 129"/>
                <a:gd name="T98" fmla="*/ 3100526 w 81"/>
                <a:gd name="T99" fmla="*/ 27923647 h 129"/>
                <a:gd name="T100" fmla="*/ 0 w 81"/>
                <a:gd name="T101" fmla="*/ 35360525 h 129"/>
                <a:gd name="T102" fmla="*/ 0 w 81"/>
                <a:gd name="T103" fmla="*/ 43102915 h 129"/>
                <a:gd name="T104" fmla="*/ 1415435 w 81"/>
                <a:gd name="T105" fmla="*/ 44884776 h 129"/>
                <a:gd name="T106" fmla="*/ 1757521 w 81"/>
                <a:gd name="T107" fmla="*/ 45595293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"/>
                <a:gd name="T163" fmla="*/ 0 h 129"/>
                <a:gd name="T164" fmla="*/ 81 w 81"/>
                <a:gd name="T165" fmla="*/ 129 h 1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" h="129">
                  <a:moveTo>
                    <a:pt x="5" y="129"/>
                  </a:moveTo>
                  <a:lnTo>
                    <a:pt x="9" y="127"/>
                  </a:lnTo>
                  <a:lnTo>
                    <a:pt x="9" y="122"/>
                  </a:lnTo>
                  <a:lnTo>
                    <a:pt x="19" y="122"/>
                  </a:lnTo>
                  <a:lnTo>
                    <a:pt x="23" y="127"/>
                  </a:lnTo>
                  <a:lnTo>
                    <a:pt x="32" y="127"/>
                  </a:lnTo>
                  <a:lnTo>
                    <a:pt x="37" y="122"/>
                  </a:lnTo>
                  <a:lnTo>
                    <a:pt x="46" y="122"/>
                  </a:lnTo>
                  <a:lnTo>
                    <a:pt x="51" y="127"/>
                  </a:lnTo>
                  <a:lnTo>
                    <a:pt x="58" y="127"/>
                  </a:lnTo>
                  <a:lnTo>
                    <a:pt x="67" y="127"/>
                  </a:lnTo>
                  <a:lnTo>
                    <a:pt x="77" y="127"/>
                  </a:lnTo>
                  <a:lnTo>
                    <a:pt x="74" y="125"/>
                  </a:lnTo>
                  <a:lnTo>
                    <a:pt x="76" y="122"/>
                  </a:lnTo>
                  <a:lnTo>
                    <a:pt x="72" y="122"/>
                  </a:lnTo>
                  <a:lnTo>
                    <a:pt x="72" y="118"/>
                  </a:lnTo>
                  <a:lnTo>
                    <a:pt x="72" y="114"/>
                  </a:lnTo>
                  <a:lnTo>
                    <a:pt x="72" y="109"/>
                  </a:lnTo>
                  <a:lnTo>
                    <a:pt x="76" y="109"/>
                  </a:lnTo>
                  <a:lnTo>
                    <a:pt x="67" y="104"/>
                  </a:lnTo>
                  <a:lnTo>
                    <a:pt x="72" y="100"/>
                  </a:lnTo>
                  <a:lnTo>
                    <a:pt x="72" y="92"/>
                  </a:lnTo>
                  <a:lnTo>
                    <a:pt x="81" y="88"/>
                  </a:lnTo>
                  <a:lnTo>
                    <a:pt x="76" y="83"/>
                  </a:lnTo>
                  <a:lnTo>
                    <a:pt x="72" y="83"/>
                  </a:lnTo>
                  <a:lnTo>
                    <a:pt x="67" y="74"/>
                  </a:lnTo>
                  <a:lnTo>
                    <a:pt x="67" y="69"/>
                  </a:lnTo>
                  <a:lnTo>
                    <a:pt x="62" y="64"/>
                  </a:lnTo>
                  <a:lnTo>
                    <a:pt x="67" y="56"/>
                  </a:lnTo>
                  <a:lnTo>
                    <a:pt x="72" y="56"/>
                  </a:lnTo>
                  <a:lnTo>
                    <a:pt x="72" y="49"/>
                  </a:lnTo>
                  <a:lnTo>
                    <a:pt x="62" y="49"/>
                  </a:lnTo>
                  <a:lnTo>
                    <a:pt x="55" y="39"/>
                  </a:lnTo>
                  <a:lnTo>
                    <a:pt x="55" y="34"/>
                  </a:lnTo>
                  <a:lnTo>
                    <a:pt x="51" y="34"/>
                  </a:lnTo>
                  <a:lnTo>
                    <a:pt x="55" y="30"/>
                  </a:lnTo>
                  <a:lnTo>
                    <a:pt x="56" y="9"/>
                  </a:lnTo>
                  <a:lnTo>
                    <a:pt x="51" y="5"/>
                  </a:lnTo>
                  <a:lnTo>
                    <a:pt x="46" y="5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42" y="20"/>
                  </a:lnTo>
                  <a:lnTo>
                    <a:pt x="32" y="25"/>
                  </a:lnTo>
                  <a:lnTo>
                    <a:pt x="28" y="30"/>
                  </a:lnTo>
                  <a:lnTo>
                    <a:pt x="29" y="34"/>
                  </a:lnTo>
                  <a:lnTo>
                    <a:pt x="24" y="39"/>
                  </a:lnTo>
                  <a:lnTo>
                    <a:pt x="29" y="43"/>
                  </a:lnTo>
                  <a:lnTo>
                    <a:pt x="24" y="56"/>
                  </a:lnTo>
                  <a:lnTo>
                    <a:pt x="19" y="65"/>
                  </a:lnTo>
                  <a:lnTo>
                    <a:pt x="9" y="79"/>
                  </a:lnTo>
                  <a:lnTo>
                    <a:pt x="0" y="100"/>
                  </a:lnTo>
                  <a:lnTo>
                    <a:pt x="0" y="122"/>
                  </a:lnTo>
                  <a:lnTo>
                    <a:pt x="4" y="127"/>
                  </a:lnTo>
                  <a:lnTo>
                    <a:pt x="5" y="129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29" name="Freeform 122">
              <a:extLst>
                <a:ext uri="{FF2B5EF4-FFF2-40B4-BE49-F238E27FC236}">
                  <a16:creationId xmlns:a16="http://schemas.microsoft.com/office/drawing/2014/main" id="{E451CE71-D1F3-F4A7-851C-90D14D22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623"/>
              <a:ext cx="538" cy="578"/>
            </a:xfrm>
            <a:custGeom>
              <a:avLst/>
              <a:gdLst>
                <a:gd name="T0" fmla="*/ 24695091 w 109"/>
                <a:gd name="T1" fmla="*/ 33679221 h 117"/>
                <a:gd name="T2" fmla="*/ 27472039 w 109"/>
                <a:gd name="T3" fmla="*/ 30875102 h 117"/>
                <a:gd name="T4" fmla="*/ 30263893 w 109"/>
                <a:gd name="T5" fmla="*/ 29086365 h 117"/>
                <a:gd name="T6" fmla="*/ 32042057 w 109"/>
                <a:gd name="T7" fmla="*/ 25917167 h 117"/>
                <a:gd name="T8" fmla="*/ 33834435 w 109"/>
                <a:gd name="T9" fmla="*/ 24130881 h 117"/>
                <a:gd name="T10" fmla="*/ 33834435 w 109"/>
                <a:gd name="T11" fmla="*/ 21615011 h 117"/>
                <a:gd name="T12" fmla="*/ 38386566 w 109"/>
                <a:gd name="T13" fmla="*/ 17022150 h 117"/>
                <a:gd name="T14" fmla="*/ 38386566 w 109"/>
                <a:gd name="T15" fmla="*/ 13852952 h 117"/>
                <a:gd name="T16" fmla="*/ 36608481 w 109"/>
                <a:gd name="T17" fmla="*/ 12064215 h 117"/>
                <a:gd name="T18" fmla="*/ 33471182 w 109"/>
                <a:gd name="T19" fmla="*/ 10263081 h 117"/>
                <a:gd name="T20" fmla="*/ 28904146 w 109"/>
                <a:gd name="T21" fmla="*/ 8547662 h 117"/>
                <a:gd name="T22" fmla="*/ 27126100 w 109"/>
                <a:gd name="T23" fmla="*/ 8547662 h 117"/>
                <a:gd name="T24" fmla="*/ 28904146 w 109"/>
                <a:gd name="T25" fmla="*/ 6396895 h 117"/>
                <a:gd name="T26" fmla="*/ 27126100 w 109"/>
                <a:gd name="T27" fmla="*/ 6396895 h 117"/>
                <a:gd name="T28" fmla="*/ 27126100 w 109"/>
                <a:gd name="T29" fmla="*/ 4593465 h 117"/>
                <a:gd name="T30" fmla="*/ 23625627 w 109"/>
                <a:gd name="T31" fmla="*/ 2877433 h 117"/>
                <a:gd name="T32" fmla="*/ 23625627 w 109"/>
                <a:gd name="T33" fmla="*/ 1438958 h 117"/>
                <a:gd name="T34" fmla="*/ 22192908 w 109"/>
                <a:gd name="T35" fmla="*/ 1438958 h 117"/>
                <a:gd name="T36" fmla="*/ 20414730 w 109"/>
                <a:gd name="T37" fmla="*/ 1438958 h 117"/>
                <a:gd name="T38" fmla="*/ 18695342 w 109"/>
                <a:gd name="T39" fmla="*/ 1438958 h 117"/>
                <a:gd name="T40" fmla="*/ 17263226 w 109"/>
                <a:gd name="T41" fmla="*/ 2877433 h 117"/>
                <a:gd name="T42" fmla="*/ 9136938 w 109"/>
                <a:gd name="T43" fmla="*/ 0 h 117"/>
                <a:gd name="T44" fmla="*/ 9136938 w 109"/>
                <a:gd name="T45" fmla="*/ 1438958 h 117"/>
                <a:gd name="T46" fmla="*/ 5999150 w 109"/>
                <a:gd name="T47" fmla="*/ 1438958 h 117"/>
                <a:gd name="T48" fmla="*/ 4206770 w 109"/>
                <a:gd name="T49" fmla="*/ 2877433 h 117"/>
                <a:gd name="T50" fmla="*/ 3137305 w 109"/>
                <a:gd name="T51" fmla="*/ 4593465 h 117"/>
                <a:gd name="T52" fmla="*/ 1778179 w 109"/>
                <a:gd name="T53" fmla="*/ 6396895 h 117"/>
                <a:gd name="T54" fmla="*/ 0 w 109"/>
                <a:gd name="T55" fmla="*/ 13852952 h 117"/>
                <a:gd name="T56" fmla="*/ 0 w 109"/>
                <a:gd name="T57" fmla="*/ 17022150 h 117"/>
                <a:gd name="T58" fmla="*/ 0 w 109"/>
                <a:gd name="T59" fmla="*/ 20249820 h 117"/>
                <a:gd name="T60" fmla="*/ 1778179 w 109"/>
                <a:gd name="T61" fmla="*/ 21980089 h 117"/>
                <a:gd name="T62" fmla="*/ 0 w 109"/>
                <a:gd name="T63" fmla="*/ 29086365 h 117"/>
                <a:gd name="T64" fmla="*/ 1778179 w 109"/>
                <a:gd name="T65" fmla="*/ 29086365 h 117"/>
                <a:gd name="T66" fmla="*/ 4206770 w 109"/>
                <a:gd name="T67" fmla="*/ 30875102 h 117"/>
                <a:gd name="T68" fmla="*/ 7416962 w 109"/>
                <a:gd name="T69" fmla="*/ 30875102 h 117"/>
                <a:gd name="T70" fmla="*/ 9136938 w 109"/>
                <a:gd name="T71" fmla="*/ 29086365 h 117"/>
                <a:gd name="T72" fmla="*/ 10918134 w 109"/>
                <a:gd name="T73" fmla="*/ 30875102 h 117"/>
                <a:gd name="T74" fmla="*/ 12347250 w 109"/>
                <a:gd name="T75" fmla="*/ 30875102 h 117"/>
                <a:gd name="T76" fmla="*/ 12347250 w 109"/>
                <a:gd name="T77" fmla="*/ 34391534 h 117"/>
                <a:gd name="T78" fmla="*/ 14055315 w 109"/>
                <a:gd name="T79" fmla="*/ 35833036 h 117"/>
                <a:gd name="T80" fmla="*/ 14055315 w 109"/>
                <a:gd name="T81" fmla="*/ 40076109 h 117"/>
                <a:gd name="T82" fmla="*/ 15485042 w 109"/>
                <a:gd name="T83" fmla="*/ 41500251 h 117"/>
                <a:gd name="T84" fmla="*/ 18695342 w 109"/>
                <a:gd name="T85" fmla="*/ 40076109 h 117"/>
                <a:gd name="T86" fmla="*/ 22556656 w 109"/>
                <a:gd name="T87" fmla="*/ 40076109 h 117"/>
                <a:gd name="T88" fmla="*/ 22556656 w 109"/>
                <a:gd name="T89" fmla="*/ 35833036 h 117"/>
                <a:gd name="T90" fmla="*/ 24695091 w 109"/>
                <a:gd name="T91" fmla="*/ 33679221 h 1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9"/>
                <a:gd name="T139" fmla="*/ 0 h 117"/>
                <a:gd name="T140" fmla="*/ 109 w 109"/>
                <a:gd name="T141" fmla="*/ 117 h 1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9" h="117">
                  <a:moveTo>
                    <a:pt x="70" y="95"/>
                  </a:moveTo>
                  <a:lnTo>
                    <a:pt x="78" y="87"/>
                  </a:lnTo>
                  <a:lnTo>
                    <a:pt x="86" y="82"/>
                  </a:lnTo>
                  <a:lnTo>
                    <a:pt x="91" y="73"/>
                  </a:lnTo>
                  <a:lnTo>
                    <a:pt x="96" y="68"/>
                  </a:lnTo>
                  <a:lnTo>
                    <a:pt x="96" y="61"/>
                  </a:lnTo>
                  <a:lnTo>
                    <a:pt x="109" y="48"/>
                  </a:lnTo>
                  <a:lnTo>
                    <a:pt x="109" y="39"/>
                  </a:lnTo>
                  <a:lnTo>
                    <a:pt x="104" y="34"/>
                  </a:lnTo>
                  <a:lnTo>
                    <a:pt x="95" y="29"/>
                  </a:lnTo>
                  <a:lnTo>
                    <a:pt x="82" y="24"/>
                  </a:lnTo>
                  <a:lnTo>
                    <a:pt x="77" y="24"/>
                  </a:lnTo>
                  <a:lnTo>
                    <a:pt x="82" y="18"/>
                  </a:lnTo>
                  <a:lnTo>
                    <a:pt x="77" y="18"/>
                  </a:lnTo>
                  <a:lnTo>
                    <a:pt x="77" y="13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63" y="4"/>
                  </a:lnTo>
                  <a:lnTo>
                    <a:pt x="58" y="4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12" y="8"/>
                  </a:lnTo>
                  <a:lnTo>
                    <a:pt x="9" y="13"/>
                  </a:lnTo>
                  <a:lnTo>
                    <a:pt x="5" y="18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5" y="62"/>
                  </a:lnTo>
                  <a:lnTo>
                    <a:pt x="0" y="82"/>
                  </a:lnTo>
                  <a:lnTo>
                    <a:pt x="5" y="82"/>
                  </a:lnTo>
                  <a:lnTo>
                    <a:pt x="12" y="87"/>
                  </a:lnTo>
                  <a:lnTo>
                    <a:pt x="21" y="87"/>
                  </a:lnTo>
                  <a:lnTo>
                    <a:pt x="26" y="82"/>
                  </a:lnTo>
                  <a:lnTo>
                    <a:pt x="31" y="87"/>
                  </a:lnTo>
                  <a:lnTo>
                    <a:pt x="35" y="87"/>
                  </a:lnTo>
                  <a:lnTo>
                    <a:pt x="35" y="97"/>
                  </a:lnTo>
                  <a:lnTo>
                    <a:pt x="40" y="101"/>
                  </a:lnTo>
                  <a:lnTo>
                    <a:pt x="40" y="113"/>
                  </a:lnTo>
                  <a:lnTo>
                    <a:pt x="44" y="117"/>
                  </a:lnTo>
                  <a:lnTo>
                    <a:pt x="53" y="113"/>
                  </a:lnTo>
                  <a:lnTo>
                    <a:pt x="64" y="113"/>
                  </a:lnTo>
                  <a:lnTo>
                    <a:pt x="64" y="101"/>
                  </a:lnTo>
                  <a:lnTo>
                    <a:pt x="70" y="9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30" name="Freeform 123">
              <a:extLst>
                <a:ext uri="{FF2B5EF4-FFF2-40B4-BE49-F238E27FC236}">
                  <a16:creationId xmlns:a16="http://schemas.microsoft.com/office/drawing/2014/main" id="{7AACF4E9-3264-260F-8D86-FFC4168F1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844"/>
              <a:ext cx="900" cy="869"/>
            </a:xfrm>
            <a:custGeom>
              <a:avLst/>
              <a:gdLst>
                <a:gd name="T0" fmla="*/ 0 w 182"/>
                <a:gd name="T1" fmla="*/ 9158667 h 176"/>
                <a:gd name="T2" fmla="*/ 17854328 w 182"/>
                <a:gd name="T3" fmla="*/ 7433253 h 176"/>
                <a:gd name="T4" fmla="*/ 17854328 w 182"/>
                <a:gd name="T5" fmla="*/ 1434699 h 176"/>
                <a:gd name="T6" fmla="*/ 19667491 w 182"/>
                <a:gd name="T7" fmla="*/ 0 h 176"/>
                <a:gd name="T8" fmla="*/ 22854662 w 182"/>
                <a:gd name="T9" fmla="*/ 3142882 h 176"/>
                <a:gd name="T10" fmla="*/ 22854662 w 182"/>
                <a:gd name="T11" fmla="*/ 7433253 h 176"/>
                <a:gd name="T12" fmla="*/ 24652802 w 182"/>
                <a:gd name="T13" fmla="*/ 8794887 h 176"/>
                <a:gd name="T14" fmla="*/ 25385856 w 182"/>
                <a:gd name="T15" fmla="*/ 10590336 h 176"/>
                <a:gd name="T16" fmla="*/ 27183996 w 182"/>
                <a:gd name="T17" fmla="*/ 12374610 h 176"/>
                <a:gd name="T18" fmla="*/ 65084438 w 182"/>
                <a:gd name="T19" fmla="*/ 13806899 h 176"/>
                <a:gd name="T20" fmla="*/ 61825410 w 182"/>
                <a:gd name="T21" fmla="*/ 21530248 h 176"/>
                <a:gd name="T22" fmla="*/ 61825410 w 182"/>
                <a:gd name="T23" fmla="*/ 29324266 h 176"/>
                <a:gd name="T24" fmla="*/ 63271304 w 182"/>
                <a:gd name="T25" fmla="*/ 31123333 h 176"/>
                <a:gd name="T26" fmla="*/ 61825410 w 182"/>
                <a:gd name="T27" fmla="*/ 35340134 h 176"/>
                <a:gd name="T28" fmla="*/ 60450567 w 182"/>
                <a:gd name="T29" fmla="*/ 40278956 h 176"/>
                <a:gd name="T30" fmla="*/ 58637591 w 182"/>
                <a:gd name="T31" fmla="*/ 43424725 h 176"/>
                <a:gd name="T32" fmla="*/ 56837117 w 182"/>
                <a:gd name="T33" fmla="*/ 43424725 h 176"/>
                <a:gd name="T34" fmla="*/ 55098120 w 182"/>
                <a:gd name="T35" fmla="*/ 48363645 h 176"/>
                <a:gd name="T36" fmla="*/ 53649219 w 182"/>
                <a:gd name="T37" fmla="*/ 48363645 h 176"/>
                <a:gd name="T38" fmla="*/ 52203325 w 182"/>
                <a:gd name="T39" fmla="*/ 52289786 h 176"/>
                <a:gd name="T40" fmla="*/ 48664012 w 182"/>
                <a:gd name="T41" fmla="*/ 54015777 h 176"/>
                <a:gd name="T42" fmla="*/ 48664012 w 182"/>
                <a:gd name="T43" fmla="*/ 57231629 h 176"/>
                <a:gd name="T44" fmla="*/ 48664012 w 182"/>
                <a:gd name="T45" fmla="*/ 60377526 h 176"/>
                <a:gd name="T46" fmla="*/ 45053332 w 182"/>
                <a:gd name="T47" fmla="*/ 58667058 h 176"/>
                <a:gd name="T48" fmla="*/ 45053332 w 182"/>
                <a:gd name="T49" fmla="*/ 57231629 h 176"/>
                <a:gd name="T50" fmla="*/ 40065089 w 182"/>
                <a:gd name="T51" fmla="*/ 57231629 h 176"/>
                <a:gd name="T52" fmla="*/ 38618601 w 182"/>
                <a:gd name="T53" fmla="*/ 59012881 h 176"/>
                <a:gd name="T54" fmla="*/ 30371815 w 182"/>
                <a:gd name="T55" fmla="*/ 55796910 h 176"/>
                <a:gd name="T56" fmla="*/ 30371815 w 182"/>
                <a:gd name="T57" fmla="*/ 57231629 h 176"/>
                <a:gd name="T58" fmla="*/ 27183996 w 182"/>
                <a:gd name="T59" fmla="*/ 57595384 h 176"/>
                <a:gd name="T60" fmla="*/ 25385856 w 182"/>
                <a:gd name="T61" fmla="*/ 59012881 h 176"/>
                <a:gd name="T62" fmla="*/ 24652802 w 182"/>
                <a:gd name="T63" fmla="*/ 60377526 h 176"/>
                <a:gd name="T64" fmla="*/ 22854662 w 182"/>
                <a:gd name="T65" fmla="*/ 62173551 h 176"/>
                <a:gd name="T66" fmla="*/ 21479877 w 182"/>
                <a:gd name="T67" fmla="*/ 59012881 h 176"/>
                <a:gd name="T68" fmla="*/ 17854328 w 182"/>
                <a:gd name="T69" fmla="*/ 55796910 h 176"/>
                <a:gd name="T70" fmla="*/ 19667491 w 182"/>
                <a:gd name="T71" fmla="*/ 54015777 h 176"/>
                <a:gd name="T72" fmla="*/ 19667491 w 182"/>
                <a:gd name="T73" fmla="*/ 52289786 h 176"/>
                <a:gd name="T74" fmla="*/ 8247283 w 182"/>
                <a:gd name="T75" fmla="*/ 52289786 h 176"/>
                <a:gd name="T76" fmla="*/ 8247283 w 182"/>
                <a:gd name="T77" fmla="*/ 46641248 h 176"/>
                <a:gd name="T78" fmla="*/ 6434249 w 182"/>
                <a:gd name="T79" fmla="*/ 44857152 h 176"/>
                <a:gd name="T80" fmla="*/ 6434249 w 182"/>
                <a:gd name="T81" fmla="*/ 43424725 h 176"/>
                <a:gd name="T82" fmla="*/ 8247283 w 182"/>
                <a:gd name="T83" fmla="*/ 41714257 h 176"/>
                <a:gd name="T84" fmla="*/ 6434249 w 182"/>
                <a:gd name="T85" fmla="*/ 40278956 h 176"/>
                <a:gd name="T86" fmla="*/ 6434249 w 182"/>
                <a:gd name="T87" fmla="*/ 38482911 h 176"/>
                <a:gd name="T88" fmla="*/ 4621722 w 182"/>
                <a:gd name="T89" fmla="*/ 37063025 h 176"/>
                <a:gd name="T90" fmla="*/ 6798363 w 182"/>
                <a:gd name="T91" fmla="*/ 35340134 h 176"/>
                <a:gd name="T92" fmla="*/ 8247283 w 182"/>
                <a:gd name="T93" fmla="*/ 31123333 h 176"/>
                <a:gd name="T94" fmla="*/ 9974318 w 182"/>
                <a:gd name="T95" fmla="*/ 29324266 h 176"/>
                <a:gd name="T96" fmla="*/ 9974318 w 182"/>
                <a:gd name="T97" fmla="*/ 27907382 h 176"/>
                <a:gd name="T98" fmla="*/ 8247283 w 182"/>
                <a:gd name="T99" fmla="*/ 24400257 h 176"/>
                <a:gd name="T100" fmla="*/ 8247283 w 182"/>
                <a:gd name="T101" fmla="*/ 21530248 h 176"/>
                <a:gd name="T102" fmla="*/ 3261323 w 182"/>
                <a:gd name="T103" fmla="*/ 21530248 h 176"/>
                <a:gd name="T104" fmla="*/ 0 w 182"/>
                <a:gd name="T105" fmla="*/ 17313412 h 176"/>
                <a:gd name="T106" fmla="*/ 0 w 182"/>
                <a:gd name="T107" fmla="*/ 9158667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2"/>
                <a:gd name="T163" fmla="*/ 0 h 176"/>
                <a:gd name="T164" fmla="*/ 182 w 182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2" h="176">
                  <a:moveTo>
                    <a:pt x="0" y="26"/>
                  </a:moveTo>
                  <a:lnTo>
                    <a:pt x="50" y="21"/>
                  </a:lnTo>
                  <a:cubicBezTo>
                    <a:pt x="50" y="16"/>
                    <a:pt x="50" y="9"/>
                    <a:pt x="50" y="4"/>
                  </a:cubicBezTo>
                  <a:lnTo>
                    <a:pt x="55" y="0"/>
                  </a:lnTo>
                  <a:lnTo>
                    <a:pt x="64" y="9"/>
                  </a:lnTo>
                  <a:lnTo>
                    <a:pt x="64" y="21"/>
                  </a:lnTo>
                  <a:lnTo>
                    <a:pt x="69" y="25"/>
                  </a:lnTo>
                  <a:lnTo>
                    <a:pt x="71" y="30"/>
                  </a:lnTo>
                  <a:lnTo>
                    <a:pt x="76" y="35"/>
                  </a:lnTo>
                  <a:lnTo>
                    <a:pt x="182" y="39"/>
                  </a:lnTo>
                  <a:lnTo>
                    <a:pt x="173" y="61"/>
                  </a:lnTo>
                  <a:lnTo>
                    <a:pt x="173" y="83"/>
                  </a:lnTo>
                  <a:lnTo>
                    <a:pt x="177" y="88"/>
                  </a:lnTo>
                  <a:lnTo>
                    <a:pt x="173" y="100"/>
                  </a:lnTo>
                  <a:lnTo>
                    <a:pt x="169" y="114"/>
                  </a:lnTo>
                  <a:lnTo>
                    <a:pt x="164" y="123"/>
                  </a:lnTo>
                  <a:lnTo>
                    <a:pt x="159" y="123"/>
                  </a:lnTo>
                  <a:lnTo>
                    <a:pt x="154" y="137"/>
                  </a:lnTo>
                  <a:lnTo>
                    <a:pt x="150" y="137"/>
                  </a:lnTo>
                  <a:lnTo>
                    <a:pt x="146" y="148"/>
                  </a:lnTo>
                  <a:lnTo>
                    <a:pt x="136" y="153"/>
                  </a:lnTo>
                  <a:lnTo>
                    <a:pt x="136" y="162"/>
                  </a:lnTo>
                  <a:lnTo>
                    <a:pt x="136" y="171"/>
                  </a:lnTo>
                  <a:lnTo>
                    <a:pt x="126" y="166"/>
                  </a:lnTo>
                  <a:lnTo>
                    <a:pt x="126" y="162"/>
                  </a:lnTo>
                  <a:cubicBezTo>
                    <a:pt x="122" y="162"/>
                    <a:pt x="117" y="162"/>
                    <a:pt x="112" y="162"/>
                  </a:cubicBezTo>
                  <a:lnTo>
                    <a:pt x="108" y="167"/>
                  </a:lnTo>
                  <a:lnTo>
                    <a:pt x="85" y="158"/>
                  </a:lnTo>
                  <a:lnTo>
                    <a:pt x="85" y="162"/>
                  </a:lnTo>
                  <a:lnTo>
                    <a:pt x="76" y="163"/>
                  </a:lnTo>
                  <a:lnTo>
                    <a:pt x="71" y="167"/>
                  </a:lnTo>
                  <a:lnTo>
                    <a:pt x="69" y="171"/>
                  </a:lnTo>
                  <a:lnTo>
                    <a:pt x="64" y="176"/>
                  </a:lnTo>
                  <a:lnTo>
                    <a:pt x="60" y="167"/>
                  </a:lnTo>
                  <a:lnTo>
                    <a:pt x="50" y="158"/>
                  </a:lnTo>
                  <a:lnTo>
                    <a:pt x="55" y="153"/>
                  </a:lnTo>
                  <a:lnTo>
                    <a:pt x="55" y="148"/>
                  </a:lnTo>
                  <a:lnTo>
                    <a:pt x="23" y="148"/>
                  </a:lnTo>
                  <a:lnTo>
                    <a:pt x="23" y="132"/>
                  </a:lnTo>
                  <a:lnTo>
                    <a:pt x="18" y="127"/>
                  </a:lnTo>
                  <a:lnTo>
                    <a:pt x="18" y="123"/>
                  </a:lnTo>
                  <a:lnTo>
                    <a:pt x="23" y="118"/>
                  </a:lnTo>
                  <a:lnTo>
                    <a:pt x="18" y="114"/>
                  </a:lnTo>
                  <a:lnTo>
                    <a:pt x="18" y="109"/>
                  </a:lnTo>
                  <a:lnTo>
                    <a:pt x="13" y="105"/>
                  </a:lnTo>
                  <a:lnTo>
                    <a:pt x="19" y="100"/>
                  </a:lnTo>
                  <a:lnTo>
                    <a:pt x="23" y="88"/>
                  </a:lnTo>
                  <a:lnTo>
                    <a:pt x="28" y="83"/>
                  </a:lnTo>
                  <a:lnTo>
                    <a:pt x="28" y="79"/>
                  </a:lnTo>
                  <a:lnTo>
                    <a:pt x="23" y="69"/>
                  </a:lnTo>
                  <a:lnTo>
                    <a:pt x="23" y="61"/>
                  </a:lnTo>
                  <a:lnTo>
                    <a:pt x="9" y="61"/>
                  </a:lnTo>
                  <a:lnTo>
                    <a:pt x="0" y="49"/>
                  </a:lnTo>
                  <a:lnTo>
                    <a:pt x="0" y="2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31" name="Freeform 124">
              <a:extLst>
                <a:ext uri="{FF2B5EF4-FFF2-40B4-BE49-F238E27FC236}">
                  <a16:creationId xmlns:a16="http://schemas.microsoft.com/office/drawing/2014/main" id="{2E53A994-D09A-3FEB-9710-559FDD6D4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2837"/>
              <a:ext cx="671" cy="434"/>
            </a:xfrm>
            <a:custGeom>
              <a:avLst/>
              <a:gdLst>
                <a:gd name="T0" fmla="*/ 33019313 w 136"/>
                <a:gd name="T1" fmla="*/ 25900233 h 88"/>
                <a:gd name="T2" fmla="*/ 27405986 w 136"/>
                <a:gd name="T3" fmla="*/ 30792773 h 88"/>
                <a:gd name="T4" fmla="*/ 25616450 w 136"/>
                <a:gd name="T5" fmla="*/ 29022093 h 88"/>
                <a:gd name="T6" fmla="*/ 24189628 w 136"/>
                <a:gd name="T7" fmla="*/ 30792773 h 88"/>
                <a:gd name="T8" fmla="*/ 24189628 w 136"/>
                <a:gd name="T9" fmla="*/ 29022093 h 88"/>
                <a:gd name="T10" fmla="*/ 21058467 w 136"/>
                <a:gd name="T11" fmla="*/ 27326653 h 88"/>
                <a:gd name="T12" fmla="*/ 19286717 w 136"/>
                <a:gd name="T13" fmla="*/ 27326653 h 88"/>
                <a:gd name="T14" fmla="*/ 21058467 w 136"/>
                <a:gd name="T15" fmla="*/ 25900233 h 88"/>
                <a:gd name="T16" fmla="*/ 19646432 w 136"/>
                <a:gd name="T17" fmla="*/ 24476260 h 88"/>
                <a:gd name="T18" fmla="*/ 17582467 w 136"/>
                <a:gd name="T19" fmla="*/ 20304303 h 88"/>
                <a:gd name="T20" fmla="*/ 16155655 w 136"/>
                <a:gd name="T21" fmla="*/ 18518275 h 88"/>
                <a:gd name="T22" fmla="*/ 13024464 w 136"/>
                <a:gd name="T23" fmla="*/ 18518275 h 88"/>
                <a:gd name="T24" fmla="*/ 9463797 w 136"/>
                <a:gd name="T25" fmla="*/ 17167589 h 88"/>
                <a:gd name="T26" fmla="*/ 4558008 w 136"/>
                <a:gd name="T27" fmla="*/ 17167589 h 88"/>
                <a:gd name="T28" fmla="*/ 1774745 w 136"/>
                <a:gd name="T29" fmla="*/ 15396446 h 88"/>
                <a:gd name="T30" fmla="*/ 0 w 136"/>
                <a:gd name="T31" fmla="*/ 15396446 h 88"/>
                <a:gd name="T32" fmla="*/ 2768487 w 136"/>
                <a:gd name="T33" fmla="*/ 13625766 h 88"/>
                <a:gd name="T34" fmla="*/ 4558008 w 136"/>
                <a:gd name="T35" fmla="*/ 10503817 h 88"/>
                <a:gd name="T36" fmla="*/ 6332755 w 136"/>
                <a:gd name="T37" fmla="*/ 8735547 h 88"/>
                <a:gd name="T38" fmla="*/ 6332755 w 136"/>
                <a:gd name="T39" fmla="*/ 6316515 h 88"/>
                <a:gd name="T40" fmla="*/ 10890123 w 136"/>
                <a:gd name="T41" fmla="*/ 1771263 h 88"/>
                <a:gd name="T42" fmla="*/ 14380910 w 136"/>
                <a:gd name="T43" fmla="*/ 0 h 88"/>
                <a:gd name="T44" fmla="*/ 16155655 w 136"/>
                <a:gd name="T45" fmla="*/ 1771263 h 88"/>
                <a:gd name="T46" fmla="*/ 19286717 w 136"/>
                <a:gd name="T47" fmla="*/ 1771263 h 88"/>
                <a:gd name="T48" fmla="*/ 21058467 w 136"/>
                <a:gd name="T49" fmla="*/ 1771263 h 88"/>
                <a:gd name="T50" fmla="*/ 22847984 w 136"/>
                <a:gd name="T51" fmla="*/ 3121861 h 88"/>
                <a:gd name="T52" fmla="*/ 24189628 w 136"/>
                <a:gd name="T53" fmla="*/ 1771263 h 88"/>
                <a:gd name="T54" fmla="*/ 27405986 w 136"/>
                <a:gd name="T55" fmla="*/ 1771263 h 88"/>
                <a:gd name="T56" fmla="*/ 29180109 w 136"/>
                <a:gd name="T57" fmla="*/ 1771263 h 88"/>
                <a:gd name="T58" fmla="*/ 30881982 w 136"/>
                <a:gd name="T59" fmla="*/ 1771263 h 88"/>
                <a:gd name="T60" fmla="*/ 32311783 w 136"/>
                <a:gd name="T61" fmla="*/ 3121861 h 88"/>
                <a:gd name="T62" fmla="*/ 32311783 w 136"/>
                <a:gd name="T63" fmla="*/ 9438350 h 88"/>
                <a:gd name="T64" fmla="*/ 33019313 w 136"/>
                <a:gd name="T65" fmla="*/ 10865349 h 88"/>
                <a:gd name="T66" fmla="*/ 34445641 w 136"/>
                <a:gd name="T67" fmla="*/ 10865349 h 88"/>
                <a:gd name="T68" fmla="*/ 33019313 w 136"/>
                <a:gd name="T69" fmla="*/ 13987209 h 88"/>
                <a:gd name="T70" fmla="*/ 36147494 w 136"/>
                <a:gd name="T71" fmla="*/ 17167589 h 88"/>
                <a:gd name="T72" fmla="*/ 36147494 w 136"/>
                <a:gd name="T73" fmla="*/ 18880330 h 88"/>
                <a:gd name="T74" fmla="*/ 37936419 w 136"/>
                <a:gd name="T75" fmla="*/ 18880330 h 88"/>
                <a:gd name="T76" fmla="*/ 39711154 w 136"/>
                <a:gd name="T77" fmla="*/ 17167589 h 88"/>
                <a:gd name="T78" fmla="*/ 42839325 w 136"/>
                <a:gd name="T79" fmla="*/ 17167589 h 88"/>
                <a:gd name="T80" fmla="*/ 44628841 w 136"/>
                <a:gd name="T81" fmla="*/ 15396446 h 88"/>
                <a:gd name="T82" fmla="*/ 44628841 w 136"/>
                <a:gd name="T83" fmla="*/ 17167589 h 88"/>
                <a:gd name="T84" fmla="*/ 47759923 w 136"/>
                <a:gd name="T85" fmla="*/ 17167589 h 88"/>
                <a:gd name="T86" fmla="*/ 45970406 w 136"/>
                <a:gd name="T87" fmla="*/ 18518275 h 88"/>
                <a:gd name="T88" fmla="*/ 44628841 w 136"/>
                <a:gd name="T89" fmla="*/ 18518275 h 88"/>
                <a:gd name="T90" fmla="*/ 39711154 w 136"/>
                <a:gd name="T91" fmla="*/ 24476260 h 88"/>
                <a:gd name="T92" fmla="*/ 38281352 w 136"/>
                <a:gd name="T93" fmla="*/ 24476260 h 88"/>
                <a:gd name="T94" fmla="*/ 33019313 w 136"/>
                <a:gd name="T95" fmla="*/ 25900233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88"/>
                <a:gd name="T146" fmla="*/ 136 w 136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88">
                  <a:moveTo>
                    <a:pt x="94" y="74"/>
                  </a:moveTo>
                  <a:lnTo>
                    <a:pt x="78" y="88"/>
                  </a:lnTo>
                  <a:lnTo>
                    <a:pt x="73" y="83"/>
                  </a:lnTo>
                  <a:lnTo>
                    <a:pt x="69" y="88"/>
                  </a:lnTo>
                  <a:lnTo>
                    <a:pt x="69" y="83"/>
                  </a:lnTo>
                  <a:lnTo>
                    <a:pt x="60" y="78"/>
                  </a:lnTo>
                  <a:lnTo>
                    <a:pt x="55" y="78"/>
                  </a:lnTo>
                  <a:lnTo>
                    <a:pt x="60" y="74"/>
                  </a:lnTo>
                  <a:lnTo>
                    <a:pt x="56" y="70"/>
                  </a:lnTo>
                  <a:lnTo>
                    <a:pt x="50" y="58"/>
                  </a:lnTo>
                  <a:lnTo>
                    <a:pt x="46" y="53"/>
                  </a:lnTo>
                  <a:lnTo>
                    <a:pt x="37" y="53"/>
                  </a:lnTo>
                  <a:lnTo>
                    <a:pt x="27" y="49"/>
                  </a:lnTo>
                  <a:lnTo>
                    <a:pt x="13" y="49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8" y="39"/>
                  </a:lnTo>
                  <a:lnTo>
                    <a:pt x="13" y="30"/>
                  </a:lnTo>
                  <a:lnTo>
                    <a:pt x="18" y="25"/>
                  </a:lnTo>
                  <a:lnTo>
                    <a:pt x="18" y="18"/>
                  </a:lnTo>
                  <a:lnTo>
                    <a:pt x="31" y="5"/>
                  </a:lnTo>
                  <a:lnTo>
                    <a:pt x="41" y="0"/>
                  </a:lnTo>
                  <a:lnTo>
                    <a:pt x="46" y="5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5" y="9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2" y="9"/>
                  </a:lnTo>
                  <a:lnTo>
                    <a:pt x="92" y="27"/>
                  </a:lnTo>
                  <a:lnTo>
                    <a:pt x="94" y="31"/>
                  </a:lnTo>
                  <a:lnTo>
                    <a:pt x="98" y="31"/>
                  </a:lnTo>
                  <a:lnTo>
                    <a:pt x="94" y="40"/>
                  </a:lnTo>
                  <a:lnTo>
                    <a:pt x="103" y="49"/>
                  </a:lnTo>
                  <a:lnTo>
                    <a:pt x="103" y="54"/>
                  </a:lnTo>
                  <a:lnTo>
                    <a:pt x="108" y="54"/>
                  </a:lnTo>
                  <a:lnTo>
                    <a:pt x="113" y="49"/>
                  </a:lnTo>
                  <a:lnTo>
                    <a:pt x="122" y="49"/>
                  </a:lnTo>
                  <a:lnTo>
                    <a:pt x="127" y="44"/>
                  </a:lnTo>
                  <a:lnTo>
                    <a:pt x="127" y="49"/>
                  </a:lnTo>
                  <a:lnTo>
                    <a:pt x="136" y="49"/>
                  </a:lnTo>
                  <a:lnTo>
                    <a:pt x="131" y="53"/>
                  </a:lnTo>
                  <a:lnTo>
                    <a:pt x="127" y="53"/>
                  </a:lnTo>
                  <a:lnTo>
                    <a:pt x="113" y="70"/>
                  </a:lnTo>
                  <a:lnTo>
                    <a:pt x="109" y="70"/>
                  </a:lnTo>
                  <a:lnTo>
                    <a:pt x="94" y="74"/>
                  </a:lnTo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32" name="Freeform 125">
              <a:extLst>
                <a:ext uri="{FF2B5EF4-FFF2-40B4-BE49-F238E27FC236}">
                  <a16:creationId xmlns:a16="http://schemas.microsoft.com/office/drawing/2014/main" id="{F821FE91-43FF-7E9D-C31B-66C880F2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2940"/>
              <a:ext cx="323" cy="193"/>
            </a:xfrm>
            <a:custGeom>
              <a:avLst/>
              <a:gdLst>
                <a:gd name="T0" fmla="*/ 7032912 w 65"/>
                <a:gd name="T1" fmla="*/ 6829349 h 39"/>
                <a:gd name="T2" fmla="*/ 2242097 w 65"/>
                <a:gd name="T3" fmla="*/ 8283802 h 39"/>
                <a:gd name="T4" fmla="*/ 2242097 w 65"/>
                <a:gd name="T5" fmla="*/ 10105815 h 39"/>
                <a:gd name="T6" fmla="*/ 5617740 w 65"/>
                <a:gd name="T7" fmla="*/ 10105815 h 39"/>
                <a:gd name="T8" fmla="*/ 4111650 w 65"/>
                <a:gd name="T9" fmla="*/ 11486450 h 39"/>
                <a:gd name="T10" fmla="*/ 2242097 w 65"/>
                <a:gd name="T11" fmla="*/ 11486450 h 39"/>
                <a:gd name="T12" fmla="*/ 0 w 65"/>
                <a:gd name="T13" fmla="*/ 14027002 h 39"/>
                <a:gd name="T14" fmla="*/ 1866488 w 65"/>
                <a:gd name="T15" fmla="*/ 14027002 h 39"/>
                <a:gd name="T16" fmla="*/ 3372582 w 65"/>
                <a:gd name="T17" fmla="*/ 12572574 h 39"/>
                <a:gd name="T18" fmla="*/ 5239070 w 65"/>
                <a:gd name="T19" fmla="*/ 14027002 h 39"/>
                <a:gd name="T20" fmla="*/ 6653645 w 65"/>
                <a:gd name="T21" fmla="*/ 12204271 h 39"/>
                <a:gd name="T22" fmla="*/ 8523193 w 65"/>
                <a:gd name="T23" fmla="*/ 14027002 h 39"/>
                <a:gd name="T24" fmla="*/ 8523193 w 65"/>
                <a:gd name="T25" fmla="*/ 12204271 h 39"/>
                <a:gd name="T26" fmla="*/ 10404896 w 65"/>
                <a:gd name="T27" fmla="*/ 12204271 h 39"/>
                <a:gd name="T28" fmla="*/ 10404896 w 65"/>
                <a:gd name="T29" fmla="*/ 14027002 h 39"/>
                <a:gd name="T30" fmla="*/ 11895771 w 65"/>
                <a:gd name="T31" fmla="*/ 14027002 h 39"/>
                <a:gd name="T32" fmla="*/ 17134720 w 65"/>
                <a:gd name="T33" fmla="*/ 12204271 h 39"/>
                <a:gd name="T34" fmla="*/ 17134720 w 65"/>
                <a:gd name="T35" fmla="*/ 10749942 h 39"/>
                <a:gd name="T36" fmla="*/ 22298210 w 65"/>
                <a:gd name="T37" fmla="*/ 9019671 h 39"/>
                <a:gd name="T38" fmla="*/ 22298210 w 65"/>
                <a:gd name="T39" fmla="*/ 7197653 h 39"/>
                <a:gd name="T40" fmla="*/ 24167654 w 65"/>
                <a:gd name="T41" fmla="*/ 3555921 h 39"/>
                <a:gd name="T42" fmla="*/ 18925620 w 65"/>
                <a:gd name="T43" fmla="*/ 2172269 h 39"/>
                <a:gd name="T44" fmla="*/ 18925620 w 65"/>
                <a:gd name="T45" fmla="*/ 0 h 39"/>
                <a:gd name="T46" fmla="*/ 17134720 w 65"/>
                <a:gd name="T47" fmla="*/ 2172269 h 39"/>
                <a:gd name="T48" fmla="*/ 15643961 w 65"/>
                <a:gd name="T49" fmla="*/ 5009755 h 39"/>
                <a:gd name="T50" fmla="*/ 10781124 w 65"/>
                <a:gd name="T51" fmla="*/ 6829349 h 39"/>
                <a:gd name="T52" fmla="*/ 7032912 w 65"/>
                <a:gd name="T53" fmla="*/ 6829349 h 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39"/>
                <a:gd name="T83" fmla="*/ 65 w 65"/>
                <a:gd name="T84" fmla="*/ 39 h 3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39">
                  <a:moveTo>
                    <a:pt x="19" y="19"/>
                  </a:moveTo>
                  <a:lnTo>
                    <a:pt x="6" y="23"/>
                  </a:lnTo>
                  <a:lnTo>
                    <a:pt x="6" y="28"/>
                  </a:lnTo>
                  <a:lnTo>
                    <a:pt x="15" y="28"/>
                  </a:lnTo>
                  <a:lnTo>
                    <a:pt x="11" y="32"/>
                  </a:lnTo>
                  <a:lnTo>
                    <a:pt x="6" y="32"/>
                  </a:lnTo>
                  <a:lnTo>
                    <a:pt x="0" y="39"/>
                  </a:lnTo>
                  <a:lnTo>
                    <a:pt x="5" y="39"/>
                  </a:lnTo>
                  <a:lnTo>
                    <a:pt x="9" y="35"/>
                  </a:lnTo>
                  <a:lnTo>
                    <a:pt x="14" y="39"/>
                  </a:lnTo>
                  <a:lnTo>
                    <a:pt x="18" y="34"/>
                  </a:lnTo>
                  <a:lnTo>
                    <a:pt x="23" y="39"/>
                  </a:lnTo>
                  <a:lnTo>
                    <a:pt x="23" y="34"/>
                  </a:lnTo>
                  <a:lnTo>
                    <a:pt x="28" y="34"/>
                  </a:lnTo>
                  <a:lnTo>
                    <a:pt x="28" y="39"/>
                  </a:lnTo>
                  <a:lnTo>
                    <a:pt x="32" y="39"/>
                  </a:lnTo>
                  <a:lnTo>
                    <a:pt x="46" y="34"/>
                  </a:lnTo>
                  <a:lnTo>
                    <a:pt x="46" y="30"/>
                  </a:lnTo>
                  <a:lnTo>
                    <a:pt x="60" y="25"/>
                  </a:lnTo>
                  <a:lnTo>
                    <a:pt x="60" y="20"/>
                  </a:lnTo>
                  <a:lnTo>
                    <a:pt x="65" y="10"/>
                  </a:lnTo>
                  <a:lnTo>
                    <a:pt x="51" y="6"/>
                  </a:lnTo>
                  <a:lnTo>
                    <a:pt x="51" y="0"/>
                  </a:lnTo>
                  <a:lnTo>
                    <a:pt x="46" y="6"/>
                  </a:lnTo>
                  <a:lnTo>
                    <a:pt x="42" y="14"/>
                  </a:lnTo>
                  <a:lnTo>
                    <a:pt x="29" y="19"/>
                  </a:lnTo>
                  <a:lnTo>
                    <a:pt x="19" y="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33" name="Freeform 126">
              <a:extLst>
                <a:ext uri="{FF2B5EF4-FFF2-40B4-BE49-F238E27FC236}">
                  <a16:creationId xmlns:a16="http://schemas.microsoft.com/office/drawing/2014/main" id="{FCE39C84-3390-8ECB-0662-7E39EB75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713"/>
              <a:ext cx="189" cy="276"/>
            </a:xfrm>
            <a:custGeom>
              <a:avLst/>
              <a:gdLst>
                <a:gd name="T0" fmla="*/ 14228954 w 38"/>
                <a:gd name="T1" fmla="*/ 2119981 h 56"/>
                <a:gd name="T2" fmla="*/ 10838176 w 38"/>
                <a:gd name="T3" fmla="*/ 0 h 56"/>
                <a:gd name="T4" fmla="*/ 5268181 w 38"/>
                <a:gd name="T5" fmla="*/ 357607 h 56"/>
                <a:gd name="T6" fmla="*/ 5268181 w 38"/>
                <a:gd name="T7" fmla="*/ 9401787 h 56"/>
                <a:gd name="T8" fmla="*/ 3767750 w 38"/>
                <a:gd name="T9" fmla="*/ 12225717 h 56"/>
                <a:gd name="T10" fmla="*/ 2255023 w 38"/>
                <a:gd name="T11" fmla="*/ 12225717 h 56"/>
                <a:gd name="T12" fmla="*/ 377592 w 38"/>
                <a:gd name="T13" fmla="*/ 13917932 h 56"/>
                <a:gd name="T14" fmla="*/ 0 w 38"/>
                <a:gd name="T15" fmla="*/ 16038035 h 56"/>
                <a:gd name="T16" fmla="*/ 0 w 38"/>
                <a:gd name="T17" fmla="*/ 18431211 h 56"/>
                <a:gd name="T18" fmla="*/ 5268181 w 38"/>
                <a:gd name="T19" fmla="*/ 19492647 h 56"/>
                <a:gd name="T20" fmla="*/ 9340692 w 38"/>
                <a:gd name="T21" fmla="*/ 15680428 h 56"/>
                <a:gd name="T22" fmla="*/ 9340692 w 38"/>
                <a:gd name="T23" fmla="*/ 13917932 h 56"/>
                <a:gd name="T24" fmla="*/ 12731468 w 38"/>
                <a:gd name="T25" fmla="*/ 10806664 h 56"/>
                <a:gd name="T26" fmla="*/ 12731468 w 38"/>
                <a:gd name="T27" fmla="*/ 7625156 h 56"/>
                <a:gd name="T28" fmla="*/ 14228954 w 38"/>
                <a:gd name="T29" fmla="*/ 2119981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56"/>
                <a:gd name="T47" fmla="*/ 38 w 3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56">
                  <a:moveTo>
                    <a:pt x="38" y="6"/>
                  </a:moveTo>
                  <a:lnTo>
                    <a:pt x="29" y="0"/>
                  </a:lnTo>
                  <a:lnTo>
                    <a:pt x="14" y="1"/>
                  </a:lnTo>
                  <a:lnTo>
                    <a:pt x="14" y="27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4" y="56"/>
                  </a:lnTo>
                  <a:lnTo>
                    <a:pt x="25" y="45"/>
                  </a:lnTo>
                  <a:lnTo>
                    <a:pt x="25" y="40"/>
                  </a:lnTo>
                  <a:lnTo>
                    <a:pt x="34" y="31"/>
                  </a:lnTo>
                  <a:lnTo>
                    <a:pt x="34" y="22"/>
                  </a:lnTo>
                  <a:lnTo>
                    <a:pt x="38" y="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34" name="Freeform 127">
              <a:extLst>
                <a:ext uri="{FF2B5EF4-FFF2-40B4-BE49-F238E27FC236}">
                  <a16:creationId xmlns:a16="http://schemas.microsoft.com/office/drawing/2014/main" id="{7B66882F-D2A3-4771-7177-412692B71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405"/>
              <a:ext cx="885" cy="697"/>
            </a:xfrm>
            <a:custGeom>
              <a:avLst/>
              <a:gdLst>
                <a:gd name="T0" fmla="*/ 0 w 179"/>
                <a:gd name="T1" fmla="*/ 32813589 h 141"/>
                <a:gd name="T2" fmla="*/ 1811165 w 179"/>
                <a:gd name="T3" fmla="*/ 27840313 h 141"/>
                <a:gd name="T4" fmla="*/ 8588316 w 179"/>
                <a:gd name="T5" fmla="*/ 24599176 h 141"/>
                <a:gd name="T6" fmla="*/ 11772528 w 179"/>
                <a:gd name="T7" fmla="*/ 22426870 h 141"/>
                <a:gd name="T8" fmla="*/ 18198486 w 179"/>
                <a:gd name="T9" fmla="*/ 24599176 h 141"/>
                <a:gd name="T10" fmla="*/ 21808716 w 179"/>
                <a:gd name="T11" fmla="*/ 18896695 h 141"/>
                <a:gd name="T12" fmla="*/ 20009522 w 179"/>
                <a:gd name="T13" fmla="*/ 17450554 h 141"/>
                <a:gd name="T14" fmla="*/ 21808716 w 179"/>
                <a:gd name="T15" fmla="*/ 10679286 h 141"/>
                <a:gd name="T16" fmla="*/ 24260413 w 179"/>
                <a:gd name="T17" fmla="*/ 6420126 h 141"/>
                <a:gd name="T18" fmla="*/ 24260413 w 179"/>
                <a:gd name="T19" fmla="*/ 3182037 h 141"/>
                <a:gd name="T20" fmla="*/ 25708134 w 179"/>
                <a:gd name="T21" fmla="*/ 1809229 h 141"/>
                <a:gd name="T22" fmla="*/ 29241389 w 179"/>
                <a:gd name="T23" fmla="*/ 3182037 h 141"/>
                <a:gd name="T24" fmla="*/ 30689248 w 179"/>
                <a:gd name="T25" fmla="*/ 3182037 h 141"/>
                <a:gd name="T26" fmla="*/ 40721803 w 179"/>
                <a:gd name="T27" fmla="*/ 0 h 141"/>
                <a:gd name="T28" fmla="*/ 42461771 w 179"/>
                <a:gd name="T29" fmla="*/ 3182037 h 141"/>
                <a:gd name="T30" fmla="*/ 43906605 w 179"/>
                <a:gd name="T31" fmla="*/ 1809229 h 141"/>
                <a:gd name="T32" fmla="*/ 50698142 w 179"/>
                <a:gd name="T33" fmla="*/ 4976307 h 141"/>
                <a:gd name="T34" fmla="*/ 55679138 w 179"/>
                <a:gd name="T35" fmla="*/ 7863355 h 141"/>
                <a:gd name="T36" fmla="*/ 62104968 w 179"/>
                <a:gd name="T37" fmla="*/ 12110548 h 141"/>
                <a:gd name="T38" fmla="*/ 63918554 w 179"/>
                <a:gd name="T39" fmla="*/ 13919801 h 141"/>
                <a:gd name="T40" fmla="*/ 58923161 w 179"/>
                <a:gd name="T41" fmla="*/ 17101837 h 141"/>
                <a:gd name="T42" fmla="*/ 60734296 w 179"/>
                <a:gd name="T43" fmla="*/ 20339919 h 141"/>
                <a:gd name="T44" fmla="*/ 55679138 w 179"/>
                <a:gd name="T45" fmla="*/ 22426870 h 141"/>
                <a:gd name="T46" fmla="*/ 53942165 w 179"/>
                <a:gd name="T47" fmla="*/ 34552391 h 141"/>
                <a:gd name="T48" fmla="*/ 50698142 w 179"/>
                <a:gd name="T49" fmla="*/ 36346656 h 141"/>
                <a:gd name="T50" fmla="*/ 48520786 w 179"/>
                <a:gd name="T51" fmla="*/ 40679957 h 141"/>
                <a:gd name="T52" fmla="*/ 42461771 w 179"/>
                <a:gd name="T53" fmla="*/ 45290289 h 141"/>
                <a:gd name="T54" fmla="*/ 34295993 w 179"/>
                <a:gd name="T55" fmla="*/ 46733958 h 141"/>
                <a:gd name="T56" fmla="*/ 29241389 w 179"/>
                <a:gd name="T57" fmla="*/ 48472167 h 141"/>
                <a:gd name="T58" fmla="*/ 25708134 w 179"/>
                <a:gd name="T59" fmla="*/ 50267163 h 141"/>
                <a:gd name="T60" fmla="*/ 24260413 w 179"/>
                <a:gd name="T61" fmla="*/ 47100076 h 141"/>
                <a:gd name="T62" fmla="*/ 23911990 w 179"/>
                <a:gd name="T63" fmla="*/ 42049646 h 141"/>
                <a:gd name="T64" fmla="*/ 21442376 w 179"/>
                <a:gd name="T65" fmla="*/ 40679957 h 141"/>
                <a:gd name="T66" fmla="*/ 20360842 w 179"/>
                <a:gd name="T67" fmla="*/ 32813589 h 141"/>
                <a:gd name="T68" fmla="*/ 12138849 w 179"/>
                <a:gd name="T69" fmla="*/ 34259849 h 141"/>
                <a:gd name="T70" fmla="*/ 5347299 w 179"/>
                <a:gd name="T71" fmla="*/ 32813589 h 1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1"/>
                <a:gd name="T110" fmla="*/ 179 w 179"/>
                <a:gd name="T111" fmla="*/ 141 h 1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1">
                  <a:moveTo>
                    <a:pt x="10" y="87"/>
                  </a:moveTo>
                  <a:lnTo>
                    <a:pt x="0" y="92"/>
                  </a:lnTo>
                  <a:lnTo>
                    <a:pt x="1" y="83"/>
                  </a:lnTo>
                  <a:lnTo>
                    <a:pt x="5" y="78"/>
                  </a:lnTo>
                  <a:lnTo>
                    <a:pt x="10" y="69"/>
                  </a:lnTo>
                  <a:lnTo>
                    <a:pt x="24" y="69"/>
                  </a:lnTo>
                  <a:lnTo>
                    <a:pt x="28" y="69"/>
                  </a:lnTo>
                  <a:lnTo>
                    <a:pt x="33" y="63"/>
                  </a:lnTo>
                  <a:lnTo>
                    <a:pt x="43" y="69"/>
                  </a:lnTo>
                  <a:lnTo>
                    <a:pt x="51" y="69"/>
                  </a:lnTo>
                  <a:lnTo>
                    <a:pt x="61" y="58"/>
                  </a:lnTo>
                  <a:lnTo>
                    <a:pt x="61" y="53"/>
                  </a:lnTo>
                  <a:lnTo>
                    <a:pt x="56" y="53"/>
                  </a:lnTo>
                  <a:lnTo>
                    <a:pt x="56" y="49"/>
                  </a:lnTo>
                  <a:lnTo>
                    <a:pt x="61" y="44"/>
                  </a:lnTo>
                  <a:cubicBezTo>
                    <a:pt x="61" y="40"/>
                    <a:pt x="61" y="35"/>
                    <a:pt x="61" y="30"/>
                  </a:cubicBezTo>
                  <a:lnTo>
                    <a:pt x="68" y="23"/>
                  </a:lnTo>
                  <a:lnTo>
                    <a:pt x="68" y="18"/>
                  </a:lnTo>
                  <a:lnTo>
                    <a:pt x="63" y="14"/>
                  </a:lnTo>
                  <a:lnTo>
                    <a:pt x="68" y="9"/>
                  </a:lnTo>
                  <a:lnTo>
                    <a:pt x="72" y="9"/>
                  </a:lnTo>
                  <a:lnTo>
                    <a:pt x="72" y="5"/>
                  </a:lnTo>
                  <a:lnTo>
                    <a:pt x="77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14" y="5"/>
                  </a:lnTo>
                  <a:lnTo>
                    <a:pt x="119" y="9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33" y="9"/>
                  </a:lnTo>
                  <a:lnTo>
                    <a:pt x="142" y="14"/>
                  </a:lnTo>
                  <a:lnTo>
                    <a:pt x="151" y="14"/>
                  </a:lnTo>
                  <a:lnTo>
                    <a:pt x="156" y="22"/>
                  </a:lnTo>
                  <a:lnTo>
                    <a:pt x="170" y="29"/>
                  </a:lnTo>
                  <a:lnTo>
                    <a:pt x="174" y="34"/>
                  </a:lnTo>
                  <a:lnTo>
                    <a:pt x="179" y="34"/>
                  </a:lnTo>
                  <a:lnTo>
                    <a:pt x="179" y="39"/>
                  </a:lnTo>
                  <a:lnTo>
                    <a:pt x="175" y="38"/>
                  </a:lnTo>
                  <a:lnTo>
                    <a:pt x="165" y="48"/>
                  </a:lnTo>
                  <a:lnTo>
                    <a:pt x="165" y="52"/>
                  </a:lnTo>
                  <a:lnTo>
                    <a:pt x="170" y="57"/>
                  </a:lnTo>
                  <a:lnTo>
                    <a:pt x="170" y="62"/>
                  </a:lnTo>
                  <a:lnTo>
                    <a:pt x="156" y="63"/>
                  </a:lnTo>
                  <a:lnTo>
                    <a:pt x="155" y="89"/>
                  </a:lnTo>
                  <a:lnTo>
                    <a:pt x="151" y="97"/>
                  </a:lnTo>
                  <a:lnTo>
                    <a:pt x="147" y="97"/>
                  </a:lnTo>
                  <a:lnTo>
                    <a:pt x="142" y="102"/>
                  </a:lnTo>
                  <a:lnTo>
                    <a:pt x="141" y="108"/>
                  </a:lnTo>
                  <a:lnTo>
                    <a:pt x="136" y="114"/>
                  </a:lnTo>
                  <a:lnTo>
                    <a:pt x="132" y="122"/>
                  </a:lnTo>
                  <a:lnTo>
                    <a:pt x="119" y="127"/>
                  </a:lnTo>
                  <a:lnTo>
                    <a:pt x="109" y="127"/>
                  </a:lnTo>
                  <a:lnTo>
                    <a:pt x="96" y="131"/>
                  </a:lnTo>
                  <a:lnTo>
                    <a:pt x="91" y="136"/>
                  </a:lnTo>
                  <a:lnTo>
                    <a:pt x="82" y="136"/>
                  </a:lnTo>
                  <a:lnTo>
                    <a:pt x="77" y="141"/>
                  </a:lnTo>
                  <a:lnTo>
                    <a:pt x="72" y="141"/>
                  </a:lnTo>
                  <a:lnTo>
                    <a:pt x="72" y="136"/>
                  </a:lnTo>
                  <a:lnTo>
                    <a:pt x="68" y="132"/>
                  </a:lnTo>
                  <a:lnTo>
                    <a:pt x="63" y="127"/>
                  </a:lnTo>
                  <a:lnTo>
                    <a:pt x="67" y="118"/>
                  </a:lnTo>
                  <a:lnTo>
                    <a:pt x="63" y="118"/>
                  </a:lnTo>
                  <a:lnTo>
                    <a:pt x="60" y="114"/>
                  </a:lnTo>
                  <a:lnTo>
                    <a:pt x="61" y="96"/>
                  </a:lnTo>
                  <a:lnTo>
                    <a:pt x="57" y="92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29" y="92"/>
                  </a:lnTo>
                  <a:lnTo>
                    <a:pt x="15" y="92"/>
                  </a:lnTo>
                  <a:lnTo>
                    <a:pt x="10" y="87"/>
                  </a:lnTo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35" name="Freeform 128">
              <a:extLst>
                <a:ext uri="{FF2B5EF4-FFF2-40B4-BE49-F238E27FC236}">
                  <a16:creationId xmlns:a16="http://schemas.microsoft.com/office/drawing/2014/main" id="{D217CAE9-391F-3319-0414-BA9F0F7BA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952"/>
              <a:ext cx="736" cy="791"/>
            </a:xfrm>
            <a:custGeom>
              <a:avLst/>
              <a:gdLst>
                <a:gd name="T0" fmla="*/ 1787857 w 149"/>
                <a:gd name="T1" fmla="*/ 11402107 h 160"/>
                <a:gd name="T2" fmla="*/ 0 w 149"/>
                <a:gd name="T3" fmla="*/ 15373855 h 160"/>
                <a:gd name="T4" fmla="*/ 1787857 w 149"/>
                <a:gd name="T5" fmla="*/ 17110416 h 160"/>
                <a:gd name="T6" fmla="*/ 1787857 w 149"/>
                <a:gd name="T7" fmla="*/ 20352714 h 160"/>
                <a:gd name="T8" fmla="*/ 3514252 w 149"/>
                <a:gd name="T9" fmla="*/ 21797114 h 160"/>
                <a:gd name="T10" fmla="*/ 2149801 w 149"/>
                <a:gd name="T11" fmla="*/ 24250993 h 160"/>
                <a:gd name="T12" fmla="*/ 3514252 w 149"/>
                <a:gd name="T13" fmla="*/ 27505403 h 160"/>
                <a:gd name="T14" fmla="*/ 2149801 w 149"/>
                <a:gd name="T15" fmla="*/ 29226974 h 160"/>
                <a:gd name="T16" fmla="*/ 3514252 w 149"/>
                <a:gd name="T17" fmla="*/ 34279900 h 160"/>
                <a:gd name="T18" fmla="*/ 4225697 w 149"/>
                <a:gd name="T19" fmla="*/ 36382555 h 160"/>
                <a:gd name="T20" fmla="*/ 11692541 w 149"/>
                <a:gd name="T21" fmla="*/ 32833082 h 160"/>
                <a:gd name="T22" fmla="*/ 14844852 w 149"/>
                <a:gd name="T23" fmla="*/ 34645994 h 160"/>
                <a:gd name="T24" fmla="*/ 18432372 w 149"/>
                <a:gd name="T25" fmla="*/ 36016303 h 160"/>
                <a:gd name="T26" fmla="*/ 24825705 w 149"/>
                <a:gd name="T27" fmla="*/ 37826327 h 160"/>
                <a:gd name="T28" fmla="*/ 29777807 w 149"/>
                <a:gd name="T29" fmla="*/ 41069367 h 160"/>
                <a:gd name="T30" fmla="*/ 36518240 w 149"/>
                <a:gd name="T31" fmla="*/ 44967047 h 160"/>
                <a:gd name="T32" fmla="*/ 38247039 w 149"/>
                <a:gd name="T33" fmla="*/ 46777527 h 160"/>
                <a:gd name="T34" fmla="*/ 34733406 w 149"/>
                <a:gd name="T35" fmla="*/ 48135871 h 160"/>
                <a:gd name="T36" fmla="*/ 32930711 w 149"/>
                <a:gd name="T37" fmla="*/ 51390281 h 160"/>
                <a:gd name="T38" fmla="*/ 34733406 w 149"/>
                <a:gd name="T39" fmla="*/ 54922293 h 160"/>
                <a:gd name="T40" fmla="*/ 41108903 w 149"/>
                <a:gd name="T41" fmla="*/ 54922293 h 160"/>
                <a:gd name="T42" fmla="*/ 42911588 w 149"/>
                <a:gd name="T43" fmla="*/ 44967047 h 160"/>
                <a:gd name="T44" fmla="*/ 44622624 w 149"/>
                <a:gd name="T45" fmla="*/ 27505403 h 160"/>
                <a:gd name="T46" fmla="*/ 46425340 w 149"/>
                <a:gd name="T47" fmla="*/ 24980453 h 160"/>
                <a:gd name="T48" fmla="*/ 51015962 w 149"/>
                <a:gd name="T49" fmla="*/ 21797114 h 160"/>
                <a:gd name="T50" fmla="*/ 51015962 w 149"/>
                <a:gd name="T51" fmla="*/ 18557688 h 160"/>
                <a:gd name="T52" fmla="*/ 49651409 w 149"/>
                <a:gd name="T53" fmla="*/ 13563959 h 160"/>
                <a:gd name="T54" fmla="*/ 51015962 w 149"/>
                <a:gd name="T55" fmla="*/ 6789469 h 160"/>
                <a:gd name="T56" fmla="*/ 45713880 w 149"/>
                <a:gd name="T57" fmla="*/ 3183226 h 160"/>
                <a:gd name="T58" fmla="*/ 42546611 w 149"/>
                <a:gd name="T59" fmla="*/ 0 h 160"/>
                <a:gd name="T60" fmla="*/ 37594657 w 149"/>
                <a:gd name="T61" fmla="*/ 3183226 h 160"/>
                <a:gd name="T62" fmla="*/ 34368469 w 149"/>
                <a:gd name="T63" fmla="*/ 4978855 h 160"/>
                <a:gd name="T64" fmla="*/ 32930711 w 149"/>
                <a:gd name="T65" fmla="*/ 1080570 h 160"/>
                <a:gd name="T66" fmla="*/ 27978016 w 149"/>
                <a:gd name="T67" fmla="*/ 4264404 h 160"/>
                <a:gd name="T68" fmla="*/ 16647538 w 149"/>
                <a:gd name="T69" fmla="*/ 7870039 h 160"/>
                <a:gd name="T70" fmla="*/ 11692541 w 149"/>
                <a:gd name="T71" fmla="*/ 11035983 h 160"/>
                <a:gd name="T72" fmla="*/ 8540232 w 149"/>
                <a:gd name="T73" fmla="*/ 13563959 h 160"/>
                <a:gd name="T74" fmla="*/ 4952099 w 149"/>
                <a:gd name="T75" fmla="*/ 9606476 h 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9"/>
                <a:gd name="T115" fmla="*/ 0 h 160"/>
                <a:gd name="T116" fmla="*/ 149 w 149"/>
                <a:gd name="T117" fmla="*/ 160 h 1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9" h="160">
                  <a:moveTo>
                    <a:pt x="14" y="27"/>
                  </a:moveTo>
                  <a:lnTo>
                    <a:pt x="5" y="32"/>
                  </a:lnTo>
                  <a:lnTo>
                    <a:pt x="5" y="38"/>
                  </a:lnTo>
                  <a:lnTo>
                    <a:pt x="0" y="43"/>
                  </a:lnTo>
                  <a:lnTo>
                    <a:pt x="9" y="47"/>
                  </a:lnTo>
                  <a:lnTo>
                    <a:pt x="5" y="48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10" y="77"/>
                  </a:lnTo>
                  <a:lnTo>
                    <a:pt x="6" y="77"/>
                  </a:lnTo>
                  <a:lnTo>
                    <a:pt x="6" y="82"/>
                  </a:lnTo>
                  <a:lnTo>
                    <a:pt x="10" y="92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12" y="102"/>
                  </a:lnTo>
                  <a:lnTo>
                    <a:pt x="14" y="101"/>
                  </a:lnTo>
                  <a:lnTo>
                    <a:pt x="33" y="92"/>
                  </a:lnTo>
                  <a:lnTo>
                    <a:pt x="42" y="92"/>
                  </a:lnTo>
                  <a:lnTo>
                    <a:pt x="42" y="97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2" y="97"/>
                  </a:lnTo>
                  <a:lnTo>
                    <a:pt x="70" y="106"/>
                  </a:lnTo>
                  <a:lnTo>
                    <a:pt x="79" y="105"/>
                  </a:lnTo>
                  <a:lnTo>
                    <a:pt x="84" y="115"/>
                  </a:lnTo>
                  <a:lnTo>
                    <a:pt x="98" y="121"/>
                  </a:lnTo>
                  <a:lnTo>
                    <a:pt x="103" y="126"/>
                  </a:lnTo>
                  <a:lnTo>
                    <a:pt x="108" y="126"/>
                  </a:lnTo>
                  <a:lnTo>
                    <a:pt x="108" y="131"/>
                  </a:lnTo>
                  <a:lnTo>
                    <a:pt x="103" y="131"/>
                  </a:lnTo>
                  <a:lnTo>
                    <a:pt x="98" y="135"/>
                  </a:lnTo>
                  <a:lnTo>
                    <a:pt x="93" y="140"/>
                  </a:lnTo>
                  <a:lnTo>
                    <a:pt x="93" y="144"/>
                  </a:lnTo>
                  <a:lnTo>
                    <a:pt x="98" y="149"/>
                  </a:lnTo>
                  <a:lnTo>
                    <a:pt x="98" y="154"/>
                  </a:lnTo>
                  <a:lnTo>
                    <a:pt x="108" y="160"/>
                  </a:lnTo>
                  <a:lnTo>
                    <a:pt x="116" y="154"/>
                  </a:lnTo>
                  <a:lnTo>
                    <a:pt x="116" y="144"/>
                  </a:lnTo>
                  <a:lnTo>
                    <a:pt x="121" y="126"/>
                  </a:lnTo>
                  <a:cubicBezTo>
                    <a:pt x="121" y="112"/>
                    <a:pt x="121" y="96"/>
                    <a:pt x="121" y="82"/>
                  </a:cubicBezTo>
                  <a:lnTo>
                    <a:pt x="126" y="77"/>
                  </a:lnTo>
                  <a:lnTo>
                    <a:pt x="126" y="70"/>
                  </a:lnTo>
                  <a:lnTo>
                    <a:pt x="131" y="70"/>
                  </a:lnTo>
                  <a:lnTo>
                    <a:pt x="135" y="70"/>
                  </a:lnTo>
                  <a:lnTo>
                    <a:pt x="144" y="61"/>
                  </a:lnTo>
                  <a:lnTo>
                    <a:pt x="149" y="52"/>
                  </a:lnTo>
                  <a:lnTo>
                    <a:pt x="144" y="52"/>
                  </a:lnTo>
                  <a:lnTo>
                    <a:pt x="144" y="47"/>
                  </a:lnTo>
                  <a:lnTo>
                    <a:pt x="140" y="38"/>
                  </a:lnTo>
                  <a:lnTo>
                    <a:pt x="144" y="38"/>
                  </a:lnTo>
                  <a:cubicBezTo>
                    <a:pt x="144" y="32"/>
                    <a:pt x="144" y="25"/>
                    <a:pt x="144" y="19"/>
                  </a:cubicBezTo>
                  <a:lnTo>
                    <a:pt x="134" y="9"/>
                  </a:lnTo>
                  <a:lnTo>
                    <a:pt x="129" y="9"/>
                  </a:lnTo>
                  <a:lnTo>
                    <a:pt x="125" y="5"/>
                  </a:lnTo>
                  <a:lnTo>
                    <a:pt x="120" y="0"/>
                  </a:lnTo>
                  <a:lnTo>
                    <a:pt x="111" y="9"/>
                  </a:lnTo>
                  <a:lnTo>
                    <a:pt x="106" y="9"/>
                  </a:lnTo>
                  <a:lnTo>
                    <a:pt x="101" y="13"/>
                  </a:lnTo>
                  <a:lnTo>
                    <a:pt x="97" y="14"/>
                  </a:lnTo>
                  <a:lnTo>
                    <a:pt x="92" y="9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79" y="12"/>
                  </a:lnTo>
                  <a:cubicBezTo>
                    <a:pt x="69" y="12"/>
                    <a:pt x="57" y="12"/>
                    <a:pt x="47" y="12"/>
                  </a:cubicBezTo>
                  <a:lnTo>
                    <a:pt x="47" y="22"/>
                  </a:lnTo>
                  <a:lnTo>
                    <a:pt x="42" y="31"/>
                  </a:lnTo>
                  <a:lnTo>
                    <a:pt x="33" y="31"/>
                  </a:lnTo>
                  <a:lnTo>
                    <a:pt x="33" y="38"/>
                  </a:lnTo>
                  <a:lnTo>
                    <a:pt x="24" y="38"/>
                  </a:lnTo>
                  <a:lnTo>
                    <a:pt x="20" y="27"/>
                  </a:lnTo>
                  <a:lnTo>
                    <a:pt x="14" y="27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36" name="Freeform 129">
              <a:extLst>
                <a:ext uri="{FF2B5EF4-FFF2-40B4-BE49-F238E27FC236}">
                  <a16:creationId xmlns:a16="http://schemas.microsoft.com/office/drawing/2014/main" id="{3046FD66-26A6-78AA-6BFF-6A840ABED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1474"/>
              <a:ext cx="462" cy="670"/>
            </a:xfrm>
            <a:custGeom>
              <a:avLst/>
              <a:gdLst>
                <a:gd name="T0" fmla="*/ 1863594 w 93"/>
                <a:gd name="T1" fmla="*/ 43032130 h 136"/>
                <a:gd name="T2" fmla="*/ 4102451 w 93"/>
                <a:gd name="T3" fmla="*/ 43032130 h 136"/>
                <a:gd name="T4" fmla="*/ 5606083 w 93"/>
                <a:gd name="T5" fmla="*/ 46833275 h 136"/>
                <a:gd name="T6" fmla="*/ 8882715 w 93"/>
                <a:gd name="T7" fmla="*/ 47190148 h 136"/>
                <a:gd name="T8" fmla="*/ 8882715 w 93"/>
                <a:gd name="T9" fmla="*/ 44445277 h 136"/>
                <a:gd name="T10" fmla="*/ 12249936 w 93"/>
                <a:gd name="T11" fmla="*/ 44445277 h 136"/>
                <a:gd name="T12" fmla="*/ 14114130 w 93"/>
                <a:gd name="T13" fmla="*/ 41273312 h 136"/>
                <a:gd name="T14" fmla="*/ 14114130 w 93"/>
                <a:gd name="T15" fmla="*/ 37826242 h 136"/>
                <a:gd name="T16" fmla="*/ 25985981 w 93"/>
                <a:gd name="T17" fmla="*/ 37826242 h 136"/>
                <a:gd name="T18" fmla="*/ 29262484 w 93"/>
                <a:gd name="T19" fmla="*/ 35068937 h 136"/>
                <a:gd name="T20" fmla="*/ 30766140 w 93"/>
                <a:gd name="T21" fmla="*/ 33310720 h 136"/>
                <a:gd name="T22" fmla="*/ 32629837 w 93"/>
                <a:gd name="T23" fmla="*/ 33310720 h 136"/>
                <a:gd name="T24" fmla="*/ 34118291 w 93"/>
                <a:gd name="T25" fmla="*/ 29506107 h 136"/>
                <a:gd name="T26" fmla="*/ 34493415 w 93"/>
                <a:gd name="T27" fmla="*/ 25002310 h 136"/>
                <a:gd name="T28" fmla="*/ 32629837 w 93"/>
                <a:gd name="T29" fmla="*/ 21485757 h 136"/>
                <a:gd name="T30" fmla="*/ 31141403 w 93"/>
                <a:gd name="T31" fmla="*/ 16340480 h 136"/>
                <a:gd name="T32" fmla="*/ 31141403 w 93"/>
                <a:gd name="T33" fmla="*/ 9721437 h 136"/>
                <a:gd name="T34" fmla="*/ 29262484 w 93"/>
                <a:gd name="T35" fmla="*/ 4161621 h 136"/>
                <a:gd name="T36" fmla="*/ 30766140 w 93"/>
                <a:gd name="T37" fmla="*/ 2744877 h 136"/>
                <a:gd name="T38" fmla="*/ 29262484 w 93"/>
                <a:gd name="T39" fmla="*/ 2744877 h 136"/>
                <a:gd name="T40" fmla="*/ 27474436 w 93"/>
                <a:gd name="T41" fmla="*/ 0 h 136"/>
                <a:gd name="T42" fmla="*/ 25610698 w 93"/>
                <a:gd name="T43" fmla="*/ 2402669 h 136"/>
                <a:gd name="T44" fmla="*/ 24122284 w 93"/>
                <a:gd name="T45" fmla="*/ 4161621 h 136"/>
                <a:gd name="T46" fmla="*/ 22243484 w 93"/>
                <a:gd name="T47" fmla="*/ 4161621 h 136"/>
                <a:gd name="T48" fmla="*/ 20755045 w 93"/>
                <a:gd name="T49" fmla="*/ 6975956 h 136"/>
                <a:gd name="T50" fmla="*/ 20379911 w 93"/>
                <a:gd name="T51" fmla="*/ 14225241 h 136"/>
                <a:gd name="T52" fmla="*/ 19269552 w 93"/>
                <a:gd name="T53" fmla="*/ 15281358 h 136"/>
                <a:gd name="T54" fmla="*/ 18891328 w 93"/>
                <a:gd name="T55" fmla="*/ 19085478 h 136"/>
                <a:gd name="T56" fmla="*/ 20379911 w 93"/>
                <a:gd name="T57" fmla="*/ 19085478 h 136"/>
                <a:gd name="T58" fmla="*/ 20379911 w 93"/>
                <a:gd name="T59" fmla="*/ 22530169 h 136"/>
                <a:gd name="T60" fmla="*/ 11874782 w 93"/>
                <a:gd name="T61" fmla="*/ 22887062 h 136"/>
                <a:gd name="T62" fmla="*/ 8507456 w 93"/>
                <a:gd name="T63" fmla="*/ 25705002 h 136"/>
                <a:gd name="T64" fmla="*/ 5230944 w 93"/>
                <a:gd name="T65" fmla="*/ 27390878 h 136"/>
                <a:gd name="T66" fmla="*/ 3367354 w 93"/>
                <a:gd name="T67" fmla="*/ 31552365 h 136"/>
                <a:gd name="T68" fmla="*/ 1863594 w 93"/>
                <a:gd name="T69" fmla="*/ 34366836 h 136"/>
                <a:gd name="T70" fmla="*/ 1863594 w 93"/>
                <a:gd name="T71" fmla="*/ 37469329 h 136"/>
                <a:gd name="T72" fmla="*/ 0 w 93"/>
                <a:gd name="T73" fmla="*/ 41273312 h 136"/>
                <a:gd name="T74" fmla="*/ 1863594 w 93"/>
                <a:gd name="T75" fmla="*/ 43032130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136"/>
                <a:gd name="T116" fmla="*/ 93 w 93"/>
                <a:gd name="T117" fmla="*/ 136 h 1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136">
                  <a:moveTo>
                    <a:pt x="5" y="124"/>
                  </a:moveTo>
                  <a:lnTo>
                    <a:pt x="11" y="124"/>
                  </a:lnTo>
                  <a:lnTo>
                    <a:pt x="15" y="135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33" y="128"/>
                  </a:lnTo>
                  <a:lnTo>
                    <a:pt x="38" y="119"/>
                  </a:lnTo>
                  <a:lnTo>
                    <a:pt x="38" y="109"/>
                  </a:lnTo>
                  <a:lnTo>
                    <a:pt x="70" y="109"/>
                  </a:lnTo>
                  <a:lnTo>
                    <a:pt x="79" y="101"/>
                  </a:lnTo>
                  <a:lnTo>
                    <a:pt x="83" y="96"/>
                  </a:lnTo>
                  <a:lnTo>
                    <a:pt x="88" y="96"/>
                  </a:lnTo>
                  <a:lnTo>
                    <a:pt x="92" y="85"/>
                  </a:lnTo>
                  <a:lnTo>
                    <a:pt x="93" y="72"/>
                  </a:lnTo>
                  <a:lnTo>
                    <a:pt x="88" y="62"/>
                  </a:lnTo>
                  <a:lnTo>
                    <a:pt x="84" y="47"/>
                  </a:lnTo>
                  <a:lnTo>
                    <a:pt x="84" y="28"/>
                  </a:lnTo>
                  <a:lnTo>
                    <a:pt x="79" y="12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4" y="0"/>
                  </a:lnTo>
                  <a:lnTo>
                    <a:pt x="69" y="7"/>
                  </a:lnTo>
                  <a:lnTo>
                    <a:pt x="65" y="12"/>
                  </a:lnTo>
                  <a:lnTo>
                    <a:pt x="60" y="12"/>
                  </a:lnTo>
                  <a:lnTo>
                    <a:pt x="56" y="20"/>
                  </a:lnTo>
                  <a:lnTo>
                    <a:pt x="55" y="41"/>
                  </a:lnTo>
                  <a:lnTo>
                    <a:pt x="52" y="44"/>
                  </a:lnTo>
                  <a:lnTo>
                    <a:pt x="51" y="55"/>
                  </a:lnTo>
                  <a:lnTo>
                    <a:pt x="55" y="55"/>
                  </a:lnTo>
                  <a:lnTo>
                    <a:pt x="55" y="65"/>
                  </a:lnTo>
                  <a:lnTo>
                    <a:pt x="32" y="66"/>
                  </a:lnTo>
                  <a:lnTo>
                    <a:pt x="23" y="74"/>
                  </a:lnTo>
                  <a:lnTo>
                    <a:pt x="14" y="79"/>
                  </a:lnTo>
                  <a:lnTo>
                    <a:pt x="9" y="91"/>
                  </a:lnTo>
                  <a:lnTo>
                    <a:pt x="5" y="99"/>
                  </a:lnTo>
                  <a:lnTo>
                    <a:pt x="5" y="108"/>
                  </a:lnTo>
                  <a:lnTo>
                    <a:pt x="0" y="119"/>
                  </a:lnTo>
                  <a:lnTo>
                    <a:pt x="5" y="12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37" name="Freeform 130">
              <a:extLst>
                <a:ext uri="{FF2B5EF4-FFF2-40B4-BE49-F238E27FC236}">
                  <a16:creationId xmlns:a16="http://schemas.microsoft.com/office/drawing/2014/main" id="{A994AF45-E3A9-900A-493F-AE3EA8C8E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864"/>
              <a:ext cx="599" cy="325"/>
            </a:xfrm>
            <a:custGeom>
              <a:avLst/>
              <a:gdLst>
                <a:gd name="T0" fmla="*/ 43638812 w 121"/>
                <a:gd name="T1" fmla="*/ 13830905 h 66"/>
                <a:gd name="T2" fmla="*/ 21635073 w 121"/>
                <a:gd name="T3" fmla="*/ 5903797 h 66"/>
                <a:gd name="T4" fmla="*/ 1457016 w 121"/>
                <a:gd name="T5" fmla="*/ 0 h 66"/>
                <a:gd name="T6" fmla="*/ 1825718 w 121"/>
                <a:gd name="T7" fmla="*/ 2110825 h 66"/>
                <a:gd name="T8" fmla="*/ 0 w 121"/>
                <a:gd name="T9" fmla="*/ 4490298 h 66"/>
                <a:gd name="T10" fmla="*/ 6490379 w 121"/>
                <a:gd name="T11" fmla="*/ 10735823 h 66"/>
                <a:gd name="T12" fmla="*/ 6490379 w 121"/>
                <a:gd name="T13" fmla="*/ 14187204 h 66"/>
                <a:gd name="T14" fmla="*/ 10126273 w 121"/>
                <a:gd name="T15" fmla="*/ 14187204 h 66"/>
                <a:gd name="T16" fmla="*/ 13334524 w 121"/>
                <a:gd name="T17" fmla="*/ 17264706 h 66"/>
                <a:gd name="T18" fmla="*/ 16616647 w 121"/>
                <a:gd name="T19" fmla="*/ 17264706 h 66"/>
                <a:gd name="T20" fmla="*/ 20178062 w 121"/>
                <a:gd name="T21" fmla="*/ 14187204 h 66"/>
                <a:gd name="T22" fmla="*/ 21635073 w 121"/>
                <a:gd name="T23" fmla="*/ 14187204 h 66"/>
                <a:gd name="T24" fmla="*/ 21635073 w 121"/>
                <a:gd name="T25" fmla="*/ 22812202 h 66"/>
                <a:gd name="T26" fmla="*/ 31761358 w 121"/>
                <a:gd name="T27" fmla="*/ 22812202 h 66"/>
                <a:gd name="T28" fmla="*/ 34969601 w 121"/>
                <a:gd name="T29" fmla="*/ 21413974 h 66"/>
                <a:gd name="T30" fmla="*/ 36794699 w 121"/>
                <a:gd name="T31" fmla="*/ 19731839 h 66"/>
                <a:gd name="T32" fmla="*/ 38620431 w 121"/>
                <a:gd name="T33" fmla="*/ 19731839 h 66"/>
                <a:gd name="T34" fmla="*/ 43638812 w 121"/>
                <a:gd name="T35" fmla="*/ 13830905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"/>
                <a:gd name="T55" fmla="*/ 0 h 66"/>
                <a:gd name="T56" fmla="*/ 121 w 121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" h="66">
                  <a:moveTo>
                    <a:pt x="121" y="40"/>
                  </a:moveTo>
                  <a:lnTo>
                    <a:pt x="60" y="17"/>
                  </a:lnTo>
                  <a:lnTo>
                    <a:pt x="4" y="0"/>
                  </a:lnTo>
                  <a:lnTo>
                    <a:pt x="5" y="6"/>
                  </a:lnTo>
                  <a:lnTo>
                    <a:pt x="0" y="13"/>
                  </a:lnTo>
                  <a:cubicBezTo>
                    <a:pt x="6" y="19"/>
                    <a:pt x="13" y="25"/>
                    <a:pt x="18" y="31"/>
                  </a:cubicBezTo>
                  <a:lnTo>
                    <a:pt x="18" y="41"/>
                  </a:lnTo>
                  <a:lnTo>
                    <a:pt x="28" y="41"/>
                  </a:lnTo>
                  <a:lnTo>
                    <a:pt x="37" y="50"/>
                  </a:lnTo>
                  <a:lnTo>
                    <a:pt x="46" y="50"/>
                  </a:lnTo>
                  <a:lnTo>
                    <a:pt x="56" y="41"/>
                  </a:lnTo>
                  <a:lnTo>
                    <a:pt x="60" y="41"/>
                  </a:lnTo>
                  <a:lnTo>
                    <a:pt x="60" y="66"/>
                  </a:lnTo>
                  <a:cubicBezTo>
                    <a:pt x="70" y="66"/>
                    <a:pt x="79" y="66"/>
                    <a:pt x="88" y="66"/>
                  </a:cubicBezTo>
                  <a:lnTo>
                    <a:pt x="97" y="62"/>
                  </a:lnTo>
                  <a:lnTo>
                    <a:pt x="102" y="57"/>
                  </a:lnTo>
                  <a:lnTo>
                    <a:pt x="107" y="57"/>
                  </a:lnTo>
                  <a:lnTo>
                    <a:pt x="121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38" name="Freeform 131">
              <a:extLst>
                <a:ext uri="{FF2B5EF4-FFF2-40B4-BE49-F238E27FC236}">
                  <a16:creationId xmlns:a16="http://schemas.microsoft.com/office/drawing/2014/main" id="{903E87B3-A8A6-E4B1-F660-48191AA0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826"/>
              <a:ext cx="508" cy="538"/>
            </a:xfrm>
            <a:custGeom>
              <a:avLst/>
              <a:gdLst>
                <a:gd name="T0" fmla="*/ 24496571 w 103"/>
                <a:gd name="T1" fmla="*/ 0 h 109"/>
                <a:gd name="T2" fmla="*/ 27677045 w 103"/>
                <a:gd name="T3" fmla="*/ 0 h 109"/>
                <a:gd name="T4" fmla="*/ 29390593 w 103"/>
                <a:gd name="T5" fmla="*/ 1778179 h 109"/>
                <a:gd name="T6" fmla="*/ 27677045 w 103"/>
                <a:gd name="T7" fmla="*/ 3497568 h 109"/>
                <a:gd name="T8" fmla="*/ 29390593 w 103"/>
                <a:gd name="T9" fmla="*/ 5999150 h 109"/>
                <a:gd name="T10" fmla="*/ 31161628 w 103"/>
                <a:gd name="T11" fmla="*/ 7416962 h 109"/>
                <a:gd name="T12" fmla="*/ 31161628 w 103"/>
                <a:gd name="T13" fmla="*/ 8776700 h 109"/>
                <a:gd name="T14" fmla="*/ 29390593 w 103"/>
                <a:gd name="T15" fmla="*/ 10554871 h 109"/>
                <a:gd name="T16" fmla="*/ 29390593 w 103"/>
                <a:gd name="T17" fmla="*/ 17263226 h 109"/>
                <a:gd name="T18" fmla="*/ 31161628 w 103"/>
                <a:gd name="T19" fmla="*/ 19694225 h 109"/>
                <a:gd name="T20" fmla="*/ 34284614 w 103"/>
                <a:gd name="T21" fmla="*/ 22902121 h 109"/>
                <a:gd name="T22" fmla="*/ 36055630 w 103"/>
                <a:gd name="T23" fmla="*/ 22902121 h 109"/>
                <a:gd name="T24" fmla="*/ 36055630 w 103"/>
                <a:gd name="T25" fmla="*/ 27832272 h 109"/>
                <a:gd name="T26" fmla="*/ 31161628 w 103"/>
                <a:gd name="T27" fmla="*/ 27832272 h 109"/>
                <a:gd name="T28" fmla="*/ 29390593 w 103"/>
                <a:gd name="T29" fmla="*/ 29264418 h 109"/>
                <a:gd name="T30" fmla="*/ 29390593 w 103"/>
                <a:gd name="T31" fmla="*/ 30969611 h 109"/>
                <a:gd name="T32" fmla="*/ 27677045 w 103"/>
                <a:gd name="T33" fmla="*/ 30969611 h 109"/>
                <a:gd name="T34" fmla="*/ 24496571 w 103"/>
                <a:gd name="T35" fmla="*/ 35249365 h 109"/>
                <a:gd name="T36" fmla="*/ 22783024 w 103"/>
                <a:gd name="T37" fmla="*/ 32762562 h 109"/>
                <a:gd name="T38" fmla="*/ 19590797 w 103"/>
                <a:gd name="T39" fmla="*/ 35249365 h 109"/>
                <a:gd name="T40" fmla="*/ 19590797 w 103"/>
                <a:gd name="T41" fmla="*/ 38386566 h 109"/>
                <a:gd name="T42" fmla="*/ 17892016 w 103"/>
                <a:gd name="T43" fmla="*/ 38386566 h 109"/>
                <a:gd name="T44" fmla="*/ 13631683 w 103"/>
                <a:gd name="T45" fmla="*/ 35612619 h 109"/>
                <a:gd name="T46" fmla="*/ 14696806 w 103"/>
                <a:gd name="T47" fmla="*/ 35249365 h 109"/>
                <a:gd name="T48" fmla="*/ 14696806 w 103"/>
                <a:gd name="T49" fmla="*/ 30969611 h 109"/>
                <a:gd name="T50" fmla="*/ 11571403 w 103"/>
                <a:gd name="T51" fmla="*/ 19694225 h 109"/>
                <a:gd name="T52" fmla="*/ 8375588 w 103"/>
                <a:gd name="T53" fmla="*/ 17263226 h 109"/>
                <a:gd name="T54" fmla="*/ 5253204 w 103"/>
                <a:gd name="T55" fmla="*/ 17263226 h 109"/>
                <a:gd name="T56" fmla="*/ 5253204 w 103"/>
                <a:gd name="T57" fmla="*/ 15485042 h 109"/>
                <a:gd name="T58" fmla="*/ 3484584 w 103"/>
                <a:gd name="T59" fmla="*/ 14055315 h 109"/>
                <a:gd name="T60" fmla="*/ 3484584 w 103"/>
                <a:gd name="T61" fmla="*/ 10554871 h 109"/>
                <a:gd name="T62" fmla="*/ 0 w 103"/>
                <a:gd name="T63" fmla="*/ 8776700 h 109"/>
                <a:gd name="T64" fmla="*/ 0 w 103"/>
                <a:gd name="T65" fmla="*/ 7416962 h 109"/>
                <a:gd name="T66" fmla="*/ 3484584 w 103"/>
                <a:gd name="T67" fmla="*/ 7416962 h 109"/>
                <a:gd name="T68" fmla="*/ 5253204 w 103"/>
                <a:gd name="T69" fmla="*/ 8776700 h 109"/>
                <a:gd name="T70" fmla="*/ 8375588 w 103"/>
                <a:gd name="T71" fmla="*/ 8776700 h 109"/>
                <a:gd name="T72" fmla="*/ 11571403 w 103"/>
                <a:gd name="T73" fmla="*/ 10554871 h 109"/>
                <a:gd name="T74" fmla="*/ 11571403 w 103"/>
                <a:gd name="T75" fmla="*/ 8776700 h 109"/>
                <a:gd name="T76" fmla="*/ 14696806 w 103"/>
                <a:gd name="T77" fmla="*/ 7416962 h 109"/>
                <a:gd name="T78" fmla="*/ 17892016 w 103"/>
                <a:gd name="T79" fmla="*/ 7416962 h 109"/>
                <a:gd name="T80" fmla="*/ 19590797 w 103"/>
                <a:gd name="T81" fmla="*/ 5999150 h 109"/>
                <a:gd name="T82" fmla="*/ 22783024 w 103"/>
                <a:gd name="T83" fmla="*/ 5999150 h 109"/>
                <a:gd name="T84" fmla="*/ 26267607 w 103"/>
                <a:gd name="T85" fmla="*/ 1778179 h 109"/>
                <a:gd name="T86" fmla="*/ 24496571 w 103"/>
                <a:gd name="T87" fmla="*/ 0 h 1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109"/>
                <a:gd name="T134" fmla="*/ 103 w 103"/>
                <a:gd name="T135" fmla="*/ 109 h 1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109">
                  <a:moveTo>
                    <a:pt x="70" y="0"/>
                  </a:moveTo>
                  <a:lnTo>
                    <a:pt x="79" y="0"/>
                  </a:lnTo>
                  <a:lnTo>
                    <a:pt x="84" y="5"/>
                  </a:lnTo>
                  <a:lnTo>
                    <a:pt x="79" y="10"/>
                  </a:lnTo>
                  <a:lnTo>
                    <a:pt x="84" y="17"/>
                  </a:lnTo>
                  <a:lnTo>
                    <a:pt x="89" y="21"/>
                  </a:lnTo>
                  <a:lnTo>
                    <a:pt x="89" y="25"/>
                  </a:lnTo>
                  <a:lnTo>
                    <a:pt x="84" y="30"/>
                  </a:lnTo>
                  <a:cubicBezTo>
                    <a:pt x="84" y="36"/>
                    <a:pt x="84" y="43"/>
                    <a:pt x="84" y="49"/>
                  </a:cubicBezTo>
                  <a:lnTo>
                    <a:pt x="89" y="56"/>
                  </a:lnTo>
                  <a:lnTo>
                    <a:pt x="98" y="65"/>
                  </a:lnTo>
                  <a:lnTo>
                    <a:pt x="103" y="65"/>
                  </a:lnTo>
                  <a:lnTo>
                    <a:pt x="103" y="79"/>
                  </a:lnTo>
                  <a:lnTo>
                    <a:pt x="89" y="79"/>
                  </a:lnTo>
                  <a:lnTo>
                    <a:pt x="84" y="83"/>
                  </a:lnTo>
                  <a:lnTo>
                    <a:pt x="84" y="88"/>
                  </a:lnTo>
                  <a:lnTo>
                    <a:pt x="79" y="88"/>
                  </a:lnTo>
                  <a:lnTo>
                    <a:pt x="70" y="100"/>
                  </a:lnTo>
                  <a:lnTo>
                    <a:pt x="65" y="93"/>
                  </a:lnTo>
                  <a:lnTo>
                    <a:pt x="56" y="100"/>
                  </a:lnTo>
                  <a:lnTo>
                    <a:pt x="56" y="109"/>
                  </a:lnTo>
                  <a:lnTo>
                    <a:pt x="51" y="109"/>
                  </a:lnTo>
                  <a:lnTo>
                    <a:pt x="39" y="101"/>
                  </a:lnTo>
                  <a:lnTo>
                    <a:pt x="42" y="100"/>
                  </a:lnTo>
                  <a:lnTo>
                    <a:pt x="42" y="88"/>
                  </a:lnTo>
                  <a:lnTo>
                    <a:pt x="33" y="56"/>
                  </a:lnTo>
                  <a:lnTo>
                    <a:pt x="24" y="49"/>
                  </a:lnTo>
                  <a:lnTo>
                    <a:pt x="15" y="49"/>
                  </a:lnTo>
                  <a:lnTo>
                    <a:pt x="15" y="44"/>
                  </a:lnTo>
                  <a:lnTo>
                    <a:pt x="10" y="40"/>
                  </a:lnTo>
                  <a:lnTo>
                    <a:pt x="10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15" y="25"/>
                  </a:lnTo>
                  <a:lnTo>
                    <a:pt x="24" y="25"/>
                  </a:lnTo>
                  <a:lnTo>
                    <a:pt x="33" y="30"/>
                  </a:lnTo>
                  <a:lnTo>
                    <a:pt x="33" y="25"/>
                  </a:lnTo>
                  <a:lnTo>
                    <a:pt x="42" y="21"/>
                  </a:lnTo>
                  <a:lnTo>
                    <a:pt x="51" y="21"/>
                  </a:lnTo>
                  <a:lnTo>
                    <a:pt x="56" y="17"/>
                  </a:lnTo>
                  <a:lnTo>
                    <a:pt x="65" y="17"/>
                  </a:lnTo>
                  <a:lnTo>
                    <a:pt x="75" y="5"/>
                  </a:lnTo>
                  <a:lnTo>
                    <a:pt x="7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39" name="Freeform 132">
              <a:extLst>
                <a:ext uri="{FF2B5EF4-FFF2-40B4-BE49-F238E27FC236}">
                  <a16:creationId xmlns:a16="http://schemas.microsoft.com/office/drawing/2014/main" id="{1615109E-ED18-1F78-E111-50A0F6DB1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044"/>
              <a:ext cx="1029" cy="992"/>
            </a:xfrm>
            <a:custGeom>
              <a:avLst/>
              <a:gdLst>
                <a:gd name="T0" fmla="*/ 0 w 208"/>
                <a:gd name="T1" fmla="*/ 7065454 h 201"/>
                <a:gd name="T2" fmla="*/ 4999075 w 208"/>
                <a:gd name="T3" fmla="*/ 5636259 h 201"/>
                <a:gd name="T4" fmla="*/ 8267031 w 208"/>
                <a:gd name="T5" fmla="*/ 4204649 h 201"/>
                <a:gd name="T6" fmla="*/ 15802759 w 208"/>
                <a:gd name="T7" fmla="*/ 1431609 h 201"/>
                <a:gd name="T8" fmla="*/ 23996065 w 208"/>
                <a:gd name="T9" fmla="*/ 0 h 201"/>
                <a:gd name="T10" fmla="*/ 25815218 w 208"/>
                <a:gd name="T11" fmla="*/ 4204649 h 201"/>
                <a:gd name="T12" fmla="*/ 30535695 w 208"/>
                <a:gd name="T13" fmla="*/ 5636259 h 201"/>
                <a:gd name="T14" fmla="*/ 34082855 w 208"/>
                <a:gd name="T15" fmla="*/ 13700044 h 201"/>
                <a:gd name="T16" fmla="*/ 37350819 w 208"/>
                <a:gd name="T17" fmla="*/ 19322106 h 201"/>
                <a:gd name="T18" fmla="*/ 40533753 w 208"/>
                <a:gd name="T19" fmla="*/ 22891316 h 201"/>
                <a:gd name="T20" fmla="*/ 38729144 w 208"/>
                <a:gd name="T21" fmla="*/ 24320506 h 201"/>
                <a:gd name="T22" fmla="*/ 45547227 w 208"/>
                <a:gd name="T23" fmla="*/ 21114343 h 201"/>
                <a:gd name="T24" fmla="*/ 47348966 w 208"/>
                <a:gd name="T25" fmla="*/ 22891316 h 201"/>
                <a:gd name="T26" fmla="*/ 45547227 w 208"/>
                <a:gd name="T27" fmla="*/ 24320506 h 201"/>
                <a:gd name="T28" fmla="*/ 48800766 w 208"/>
                <a:gd name="T29" fmla="*/ 24320506 h 201"/>
                <a:gd name="T30" fmla="*/ 50617504 w 208"/>
                <a:gd name="T31" fmla="*/ 26027417 h 201"/>
                <a:gd name="T32" fmla="*/ 52362371 w 208"/>
                <a:gd name="T33" fmla="*/ 26027417 h 201"/>
                <a:gd name="T34" fmla="*/ 55615989 w 208"/>
                <a:gd name="T35" fmla="*/ 24320506 h 201"/>
                <a:gd name="T36" fmla="*/ 53814883 w 208"/>
                <a:gd name="T37" fmla="*/ 29233461 h 201"/>
                <a:gd name="T38" fmla="*/ 57435656 w 208"/>
                <a:gd name="T39" fmla="*/ 26027417 h 201"/>
                <a:gd name="T40" fmla="*/ 62434695 w 208"/>
                <a:gd name="T41" fmla="*/ 22891316 h 201"/>
                <a:gd name="T42" fmla="*/ 67080866 w 208"/>
                <a:gd name="T43" fmla="*/ 16906819 h 201"/>
                <a:gd name="T44" fmla="*/ 67812881 w 208"/>
                <a:gd name="T45" fmla="*/ 16906819 h 201"/>
                <a:gd name="T46" fmla="*/ 73179035 w 208"/>
                <a:gd name="T47" fmla="*/ 21114343 h 201"/>
                <a:gd name="T48" fmla="*/ 74630993 w 208"/>
                <a:gd name="T49" fmla="*/ 26027417 h 201"/>
                <a:gd name="T50" fmla="*/ 71362336 w 208"/>
                <a:gd name="T51" fmla="*/ 33092745 h 201"/>
                <a:gd name="T52" fmla="*/ 67080866 w 208"/>
                <a:gd name="T53" fmla="*/ 39798011 h 201"/>
                <a:gd name="T54" fmla="*/ 63533746 w 208"/>
                <a:gd name="T55" fmla="*/ 45071235 h 201"/>
                <a:gd name="T56" fmla="*/ 58813249 w 208"/>
                <a:gd name="T57" fmla="*/ 52066560 h 201"/>
                <a:gd name="T58" fmla="*/ 57435656 w 208"/>
                <a:gd name="T59" fmla="*/ 55275585 h 201"/>
                <a:gd name="T60" fmla="*/ 57435656 w 208"/>
                <a:gd name="T61" fmla="*/ 58411726 h 201"/>
                <a:gd name="T62" fmla="*/ 53814883 w 208"/>
                <a:gd name="T63" fmla="*/ 65822408 h 201"/>
                <a:gd name="T64" fmla="*/ 12181887 w 208"/>
                <a:gd name="T65" fmla="*/ 69321630 h 201"/>
                <a:gd name="T66" fmla="*/ 9719582 w 208"/>
                <a:gd name="T67" fmla="*/ 65822408 h 201"/>
                <a:gd name="T68" fmla="*/ 7899925 w 208"/>
                <a:gd name="T69" fmla="*/ 60189152 h 201"/>
                <a:gd name="T70" fmla="*/ 2903883 w 208"/>
                <a:gd name="T71" fmla="*/ 53844026 h 201"/>
                <a:gd name="T72" fmla="*/ 13633825 w 208"/>
                <a:gd name="T73" fmla="*/ 27816747 h 201"/>
                <a:gd name="T74" fmla="*/ 10086668 w 208"/>
                <a:gd name="T75" fmla="*/ 24609973 h 201"/>
                <a:gd name="T76" fmla="*/ 4999075 w 208"/>
                <a:gd name="T77" fmla="*/ 22891316 h 2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8"/>
                <a:gd name="T118" fmla="*/ 0 h 201"/>
                <a:gd name="T119" fmla="*/ 208 w 208"/>
                <a:gd name="T120" fmla="*/ 201 h 2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8" h="201">
                  <a:moveTo>
                    <a:pt x="0" y="48"/>
                  </a:moveTo>
                  <a:lnTo>
                    <a:pt x="0" y="20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3" y="12"/>
                  </a:lnTo>
                  <a:cubicBezTo>
                    <a:pt x="31" y="12"/>
                    <a:pt x="40" y="12"/>
                    <a:pt x="49" y="12"/>
                  </a:cubicBezTo>
                  <a:lnTo>
                    <a:pt x="44" y="4"/>
                  </a:lnTo>
                  <a:lnTo>
                    <a:pt x="44" y="0"/>
                  </a:lnTo>
                  <a:lnTo>
                    <a:pt x="67" y="0"/>
                  </a:lnTo>
                  <a:lnTo>
                    <a:pt x="67" y="11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85" y="16"/>
                  </a:lnTo>
                  <a:lnTo>
                    <a:pt x="95" y="25"/>
                  </a:lnTo>
                  <a:lnTo>
                    <a:pt x="95" y="39"/>
                  </a:lnTo>
                  <a:lnTo>
                    <a:pt x="100" y="44"/>
                  </a:lnTo>
                  <a:lnTo>
                    <a:pt x="104" y="55"/>
                  </a:lnTo>
                  <a:lnTo>
                    <a:pt x="113" y="60"/>
                  </a:lnTo>
                  <a:lnTo>
                    <a:pt x="113" y="65"/>
                  </a:lnTo>
                  <a:lnTo>
                    <a:pt x="100" y="65"/>
                  </a:lnTo>
                  <a:lnTo>
                    <a:pt x="108" y="69"/>
                  </a:lnTo>
                  <a:lnTo>
                    <a:pt x="122" y="60"/>
                  </a:lnTo>
                  <a:lnTo>
                    <a:pt x="127" y="60"/>
                  </a:lnTo>
                  <a:lnTo>
                    <a:pt x="132" y="60"/>
                  </a:lnTo>
                  <a:lnTo>
                    <a:pt x="132" y="65"/>
                  </a:lnTo>
                  <a:lnTo>
                    <a:pt x="132" y="69"/>
                  </a:lnTo>
                  <a:lnTo>
                    <a:pt x="127" y="69"/>
                  </a:lnTo>
                  <a:lnTo>
                    <a:pt x="132" y="74"/>
                  </a:lnTo>
                  <a:lnTo>
                    <a:pt x="136" y="69"/>
                  </a:lnTo>
                  <a:lnTo>
                    <a:pt x="136" y="74"/>
                  </a:lnTo>
                  <a:lnTo>
                    <a:pt x="141" y="74"/>
                  </a:lnTo>
                  <a:lnTo>
                    <a:pt x="146" y="69"/>
                  </a:lnTo>
                  <a:lnTo>
                    <a:pt x="146" y="74"/>
                  </a:lnTo>
                  <a:lnTo>
                    <a:pt x="150" y="74"/>
                  </a:lnTo>
                  <a:lnTo>
                    <a:pt x="155" y="69"/>
                  </a:lnTo>
                  <a:lnTo>
                    <a:pt x="155" y="74"/>
                  </a:lnTo>
                  <a:lnTo>
                    <a:pt x="150" y="83"/>
                  </a:lnTo>
                  <a:lnTo>
                    <a:pt x="155" y="83"/>
                  </a:lnTo>
                  <a:lnTo>
                    <a:pt x="160" y="74"/>
                  </a:lnTo>
                  <a:lnTo>
                    <a:pt x="169" y="65"/>
                  </a:lnTo>
                  <a:lnTo>
                    <a:pt x="174" y="65"/>
                  </a:lnTo>
                  <a:lnTo>
                    <a:pt x="178" y="55"/>
                  </a:lnTo>
                  <a:lnTo>
                    <a:pt x="187" y="48"/>
                  </a:lnTo>
                  <a:lnTo>
                    <a:pt x="187" y="55"/>
                  </a:lnTo>
                  <a:lnTo>
                    <a:pt x="189" y="48"/>
                  </a:lnTo>
                  <a:lnTo>
                    <a:pt x="199" y="55"/>
                  </a:lnTo>
                  <a:lnTo>
                    <a:pt x="204" y="60"/>
                  </a:lnTo>
                  <a:lnTo>
                    <a:pt x="208" y="60"/>
                  </a:lnTo>
                  <a:lnTo>
                    <a:pt x="208" y="74"/>
                  </a:lnTo>
                  <a:lnTo>
                    <a:pt x="199" y="83"/>
                  </a:lnTo>
                  <a:lnTo>
                    <a:pt x="199" y="94"/>
                  </a:lnTo>
                  <a:lnTo>
                    <a:pt x="194" y="99"/>
                  </a:lnTo>
                  <a:lnTo>
                    <a:pt x="187" y="113"/>
                  </a:lnTo>
                  <a:lnTo>
                    <a:pt x="172" y="123"/>
                  </a:lnTo>
                  <a:lnTo>
                    <a:pt x="177" y="128"/>
                  </a:lnTo>
                  <a:lnTo>
                    <a:pt x="173" y="143"/>
                  </a:lnTo>
                  <a:lnTo>
                    <a:pt x="164" y="148"/>
                  </a:lnTo>
                  <a:lnTo>
                    <a:pt x="160" y="153"/>
                  </a:lnTo>
                  <a:lnTo>
                    <a:pt x="160" y="157"/>
                  </a:lnTo>
                  <a:lnTo>
                    <a:pt x="155" y="162"/>
                  </a:lnTo>
                  <a:lnTo>
                    <a:pt x="160" y="166"/>
                  </a:lnTo>
                  <a:lnTo>
                    <a:pt x="155" y="178"/>
                  </a:lnTo>
                  <a:lnTo>
                    <a:pt x="150" y="187"/>
                  </a:lnTo>
                  <a:lnTo>
                    <a:pt x="141" y="201"/>
                  </a:lnTo>
                  <a:lnTo>
                    <a:pt x="34" y="197"/>
                  </a:lnTo>
                  <a:lnTo>
                    <a:pt x="29" y="192"/>
                  </a:lnTo>
                  <a:lnTo>
                    <a:pt x="27" y="187"/>
                  </a:lnTo>
                  <a:lnTo>
                    <a:pt x="22" y="183"/>
                  </a:lnTo>
                  <a:lnTo>
                    <a:pt x="22" y="171"/>
                  </a:lnTo>
                  <a:lnTo>
                    <a:pt x="14" y="162"/>
                  </a:lnTo>
                  <a:lnTo>
                    <a:pt x="8" y="153"/>
                  </a:lnTo>
                  <a:lnTo>
                    <a:pt x="21" y="122"/>
                  </a:lnTo>
                  <a:lnTo>
                    <a:pt x="38" y="79"/>
                  </a:lnTo>
                  <a:lnTo>
                    <a:pt x="34" y="74"/>
                  </a:lnTo>
                  <a:lnTo>
                    <a:pt x="28" y="70"/>
                  </a:lnTo>
                  <a:lnTo>
                    <a:pt x="23" y="71"/>
                  </a:lnTo>
                  <a:lnTo>
                    <a:pt x="14" y="65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40" name="Freeform 133">
              <a:extLst>
                <a:ext uri="{FF2B5EF4-FFF2-40B4-BE49-F238E27FC236}">
                  <a16:creationId xmlns:a16="http://schemas.microsoft.com/office/drawing/2014/main" id="{96085DC3-2E32-FED9-4C3A-6053AD258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905"/>
              <a:ext cx="389" cy="436"/>
            </a:xfrm>
            <a:custGeom>
              <a:avLst/>
              <a:gdLst>
                <a:gd name="T0" fmla="*/ 17617651 w 79"/>
                <a:gd name="T1" fmla="*/ 0 h 88"/>
                <a:gd name="T2" fmla="*/ 20712233 w 79"/>
                <a:gd name="T3" fmla="*/ 1463107 h 88"/>
                <a:gd name="T4" fmla="*/ 22463560 w 79"/>
                <a:gd name="T5" fmla="*/ 9822049 h 88"/>
                <a:gd name="T6" fmla="*/ 22463560 w 79"/>
                <a:gd name="T7" fmla="*/ 11655747 h 88"/>
                <a:gd name="T8" fmla="*/ 23861497 w 79"/>
                <a:gd name="T9" fmla="*/ 11655747 h 88"/>
                <a:gd name="T10" fmla="*/ 23861497 w 79"/>
                <a:gd name="T11" fmla="*/ 14509475 h 88"/>
                <a:gd name="T12" fmla="*/ 27297656 w 79"/>
                <a:gd name="T13" fmla="*/ 15975624 h 88"/>
                <a:gd name="T14" fmla="*/ 27297656 w 79"/>
                <a:gd name="T15" fmla="*/ 17808706 h 88"/>
                <a:gd name="T16" fmla="*/ 25543473 w 79"/>
                <a:gd name="T17" fmla="*/ 21033019 h 88"/>
                <a:gd name="T18" fmla="*/ 23861497 w 79"/>
                <a:gd name="T19" fmla="*/ 22498553 h 88"/>
                <a:gd name="T20" fmla="*/ 20712233 w 79"/>
                <a:gd name="T21" fmla="*/ 24332250 h 88"/>
                <a:gd name="T22" fmla="*/ 20712233 w 79"/>
                <a:gd name="T23" fmla="*/ 25797665 h 88"/>
                <a:gd name="T24" fmla="*/ 19371843 w 79"/>
                <a:gd name="T25" fmla="*/ 27630767 h 88"/>
                <a:gd name="T26" fmla="*/ 17617651 w 79"/>
                <a:gd name="T27" fmla="*/ 28001347 h 88"/>
                <a:gd name="T28" fmla="*/ 17261376 w 79"/>
                <a:gd name="T29" fmla="*/ 30115134 h 88"/>
                <a:gd name="T30" fmla="*/ 15935694 w 79"/>
                <a:gd name="T31" fmla="*/ 31951268 h 88"/>
                <a:gd name="T32" fmla="*/ 12771727 w 79"/>
                <a:gd name="T33" fmla="*/ 30115134 h 88"/>
                <a:gd name="T34" fmla="*/ 11373799 w 79"/>
                <a:gd name="T35" fmla="*/ 26535199 h 88"/>
                <a:gd name="T36" fmla="*/ 9691840 w 79"/>
                <a:gd name="T37" fmla="*/ 24332250 h 88"/>
                <a:gd name="T38" fmla="*/ 9335566 w 79"/>
                <a:gd name="T39" fmla="*/ 19274736 h 88"/>
                <a:gd name="T40" fmla="*/ 6243849 w 79"/>
                <a:gd name="T41" fmla="*/ 15975624 h 88"/>
                <a:gd name="T42" fmla="*/ 3094574 w 79"/>
                <a:gd name="T43" fmla="*/ 15975624 h 88"/>
                <a:gd name="T44" fmla="*/ 1754193 w 79"/>
                <a:gd name="T45" fmla="*/ 14509475 h 88"/>
                <a:gd name="T46" fmla="*/ 0 w 79"/>
                <a:gd name="T47" fmla="*/ 14142542 h 88"/>
                <a:gd name="T48" fmla="*/ 0 w 79"/>
                <a:gd name="T49" fmla="*/ 10192643 h 88"/>
                <a:gd name="T50" fmla="*/ 1754193 w 79"/>
                <a:gd name="T51" fmla="*/ 10192643 h 88"/>
                <a:gd name="T52" fmla="*/ 3094574 w 79"/>
                <a:gd name="T53" fmla="*/ 11655747 h 88"/>
                <a:gd name="T54" fmla="*/ 4845910 w 79"/>
                <a:gd name="T55" fmla="*/ 11655747 h 88"/>
                <a:gd name="T56" fmla="*/ 4845910 w 79"/>
                <a:gd name="T57" fmla="*/ 10192643 h 88"/>
                <a:gd name="T58" fmla="*/ 6243849 w 79"/>
                <a:gd name="T59" fmla="*/ 11655747 h 88"/>
                <a:gd name="T60" fmla="*/ 8282065 w 79"/>
                <a:gd name="T61" fmla="*/ 10192643 h 88"/>
                <a:gd name="T62" fmla="*/ 9691840 w 79"/>
                <a:gd name="T63" fmla="*/ 11655747 h 88"/>
                <a:gd name="T64" fmla="*/ 11373799 w 79"/>
                <a:gd name="T65" fmla="*/ 11655747 h 88"/>
                <a:gd name="T66" fmla="*/ 12771727 w 79"/>
                <a:gd name="T67" fmla="*/ 10192643 h 88"/>
                <a:gd name="T68" fmla="*/ 15935694 w 79"/>
                <a:gd name="T69" fmla="*/ 3299113 h 88"/>
                <a:gd name="T70" fmla="*/ 17617651 w 79"/>
                <a:gd name="T71" fmla="*/ 1463107 h 88"/>
                <a:gd name="T72" fmla="*/ 17617651 w 79"/>
                <a:gd name="T73" fmla="*/ 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"/>
                <a:gd name="T112" fmla="*/ 0 h 88"/>
                <a:gd name="T113" fmla="*/ 79 w 79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" h="88">
                  <a:moveTo>
                    <a:pt x="51" y="0"/>
                  </a:moveTo>
                  <a:lnTo>
                    <a:pt x="60" y="4"/>
                  </a:lnTo>
                  <a:lnTo>
                    <a:pt x="65" y="27"/>
                  </a:lnTo>
                  <a:lnTo>
                    <a:pt x="65" y="32"/>
                  </a:lnTo>
                  <a:lnTo>
                    <a:pt x="69" y="32"/>
                  </a:lnTo>
                  <a:lnTo>
                    <a:pt x="69" y="40"/>
                  </a:lnTo>
                  <a:lnTo>
                    <a:pt x="79" y="44"/>
                  </a:lnTo>
                  <a:lnTo>
                    <a:pt x="79" y="49"/>
                  </a:lnTo>
                  <a:lnTo>
                    <a:pt x="74" y="58"/>
                  </a:lnTo>
                  <a:lnTo>
                    <a:pt x="69" y="62"/>
                  </a:lnTo>
                  <a:lnTo>
                    <a:pt x="60" y="67"/>
                  </a:lnTo>
                  <a:lnTo>
                    <a:pt x="60" y="71"/>
                  </a:lnTo>
                  <a:lnTo>
                    <a:pt x="56" y="76"/>
                  </a:lnTo>
                  <a:lnTo>
                    <a:pt x="51" y="77"/>
                  </a:lnTo>
                  <a:lnTo>
                    <a:pt x="50" y="83"/>
                  </a:lnTo>
                  <a:lnTo>
                    <a:pt x="46" y="88"/>
                  </a:lnTo>
                  <a:lnTo>
                    <a:pt x="37" y="83"/>
                  </a:lnTo>
                  <a:lnTo>
                    <a:pt x="33" y="73"/>
                  </a:lnTo>
                  <a:lnTo>
                    <a:pt x="28" y="67"/>
                  </a:lnTo>
                  <a:lnTo>
                    <a:pt x="27" y="53"/>
                  </a:lnTo>
                  <a:lnTo>
                    <a:pt x="18" y="44"/>
                  </a:lnTo>
                  <a:lnTo>
                    <a:pt x="9" y="44"/>
                  </a:lnTo>
                  <a:lnTo>
                    <a:pt x="5" y="40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4" y="28"/>
                  </a:lnTo>
                  <a:lnTo>
                    <a:pt x="28" y="32"/>
                  </a:lnTo>
                  <a:lnTo>
                    <a:pt x="33" y="32"/>
                  </a:lnTo>
                  <a:lnTo>
                    <a:pt x="37" y="28"/>
                  </a:lnTo>
                  <a:lnTo>
                    <a:pt x="46" y="9"/>
                  </a:lnTo>
                  <a:lnTo>
                    <a:pt x="51" y="4"/>
                  </a:lnTo>
                  <a:lnTo>
                    <a:pt x="5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41" name="Freeform 134">
              <a:extLst>
                <a:ext uri="{FF2B5EF4-FFF2-40B4-BE49-F238E27FC236}">
                  <a16:creationId xmlns:a16="http://schemas.microsoft.com/office/drawing/2014/main" id="{C827F9D5-AE5E-879C-1A3F-9261028BF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068"/>
              <a:ext cx="1388" cy="993"/>
            </a:xfrm>
            <a:custGeom>
              <a:avLst/>
              <a:gdLst>
                <a:gd name="T0" fmla="*/ 1437642 w 281"/>
                <a:gd name="T1" fmla="*/ 55740166 h 201"/>
                <a:gd name="T2" fmla="*/ 2875896 w 281"/>
                <a:gd name="T3" fmla="*/ 52497315 h 201"/>
                <a:gd name="T4" fmla="*/ 4225462 w 281"/>
                <a:gd name="T5" fmla="*/ 47903353 h 201"/>
                <a:gd name="T6" fmla="*/ 14205492 w 281"/>
                <a:gd name="T7" fmla="*/ 41870973 h 201"/>
                <a:gd name="T8" fmla="*/ 20871668 w 281"/>
                <a:gd name="T9" fmla="*/ 40081509 h 201"/>
                <a:gd name="T10" fmla="*/ 24458851 w 281"/>
                <a:gd name="T11" fmla="*/ 23056969 h 201"/>
                <a:gd name="T12" fmla="*/ 22309319 w 281"/>
                <a:gd name="T13" fmla="*/ 19887991 h 201"/>
                <a:gd name="T14" fmla="*/ 19521500 w 281"/>
                <a:gd name="T15" fmla="*/ 12065524 h 201"/>
                <a:gd name="T16" fmla="*/ 24823169 w 281"/>
                <a:gd name="T17" fmla="*/ 12065524 h 201"/>
                <a:gd name="T18" fmla="*/ 21235986 w 281"/>
                <a:gd name="T19" fmla="*/ 9187749 h 201"/>
                <a:gd name="T20" fmla="*/ 30851216 w 281"/>
                <a:gd name="T21" fmla="*/ 5670910 h 201"/>
                <a:gd name="T22" fmla="*/ 31213123 w 281"/>
                <a:gd name="T23" fmla="*/ 4593924 h 201"/>
                <a:gd name="T24" fmla="*/ 35802768 w 281"/>
                <a:gd name="T25" fmla="*/ 2516168 h 201"/>
                <a:gd name="T26" fmla="*/ 37588120 w 281"/>
                <a:gd name="T27" fmla="*/ 7471604 h 201"/>
                <a:gd name="T28" fmla="*/ 41466487 w 281"/>
                <a:gd name="T29" fmla="*/ 10626347 h 201"/>
                <a:gd name="T30" fmla="*/ 44982936 w 281"/>
                <a:gd name="T31" fmla="*/ 8910782 h 201"/>
                <a:gd name="T32" fmla="*/ 46056151 w 281"/>
                <a:gd name="T33" fmla="*/ 10991435 h 201"/>
                <a:gd name="T34" fmla="*/ 48570752 w 281"/>
                <a:gd name="T35" fmla="*/ 7471604 h 201"/>
                <a:gd name="T36" fmla="*/ 58112047 w 281"/>
                <a:gd name="T37" fmla="*/ 0 h 201"/>
                <a:gd name="T38" fmla="*/ 64502021 w 281"/>
                <a:gd name="T39" fmla="*/ 13854870 h 201"/>
                <a:gd name="T40" fmla="*/ 63428727 w 281"/>
                <a:gd name="T41" fmla="*/ 18463140 h 201"/>
                <a:gd name="T42" fmla="*/ 69441758 w 281"/>
                <a:gd name="T43" fmla="*/ 21256270 h 201"/>
                <a:gd name="T44" fmla="*/ 72679620 w 281"/>
                <a:gd name="T45" fmla="*/ 15585367 h 201"/>
                <a:gd name="T46" fmla="*/ 77981244 w 281"/>
                <a:gd name="T47" fmla="*/ 13854870 h 201"/>
                <a:gd name="T48" fmla="*/ 79345060 w 281"/>
                <a:gd name="T49" fmla="*/ 12065524 h 201"/>
                <a:gd name="T50" fmla="*/ 86085007 w 281"/>
                <a:gd name="T51" fmla="*/ 10626347 h 201"/>
                <a:gd name="T52" fmla="*/ 91039681 w 281"/>
                <a:gd name="T53" fmla="*/ 21256270 h 201"/>
                <a:gd name="T54" fmla="*/ 96426422 w 281"/>
                <a:gd name="T55" fmla="*/ 23422175 h 201"/>
                <a:gd name="T56" fmla="*/ 99578534 w 281"/>
                <a:gd name="T57" fmla="*/ 26650126 h 201"/>
                <a:gd name="T58" fmla="*/ 90748527 w 281"/>
                <a:gd name="T59" fmla="*/ 55740166 h 201"/>
                <a:gd name="T60" fmla="*/ 88960823 w 281"/>
                <a:gd name="T61" fmla="*/ 62776216 h 201"/>
                <a:gd name="T62" fmla="*/ 65925348 w 281"/>
                <a:gd name="T63" fmla="*/ 63141442 h 201"/>
                <a:gd name="T64" fmla="*/ 57747749 w 281"/>
                <a:gd name="T65" fmla="*/ 59260029 h 201"/>
                <a:gd name="T66" fmla="*/ 56674455 w 281"/>
                <a:gd name="T67" fmla="*/ 62414744 h 201"/>
                <a:gd name="T68" fmla="*/ 54233710 w 281"/>
                <a:gd name="T69" fmla="*/ 64927893 h 201"/>
                <a:gd name="T70" fmla="*/ 47132488 w 281"/>
                <a:gd name="T71" fmla="*/ 68809385 h 201"/>
                <a:gd name="T72" fmla="*/ 43269049 w 281"/>
                <a:gd name="T73" fmla="*/ 68447163 h 201"/>
                <a:gd name="T74" fmla="*/ 19868589 w 281"/>
                <a:gd name="T75" fmla="*/ 63141442 h 2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1"/>
                <a:gd name="T115" fmla="*/ 0 h 201"/>
                <a:gd name="T116" fmla="*/ 281 w 281"/>
                <a:gd name="T117" fmla="*/ 201 h 2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1" h="201">
                  <a:moveTo>
                    <a:pt x="0" y="161"/>
                  </a:moveTo>
                  <a:lnTo>
                    <a:pt x="4" y="157"/>
                  </a:lnTo>
                  <a:lnTo>
                    <a:pt x="9" y="154"/>
                  </a:lnTo>
                  <a:lnTo>
                    <a:pt x="8" y="148"/>
                  </a:lnTo>
                  <a:lnTo>
                    <a:pt x="12" y="140"/>
                  </a:lnTo>
                  <a:lnTo>
                    <a:pt x="12" y="135"/>
                  </a:lnTo>
                  <a:lnTo>
                    <a:pt x="25" y="117"/>
                  </a:lnTo>
                  <a:lnTo>
                    <a:pt x="40" y="118"/>
                  </a:lnTo>
                  <a:lnTo>
                    <a:pt x="45" y="114"/>
                  </a:lnTo>
                  <a:lnTo>
                    <a:pt x="59" y="113"/>
                  </a:lnTo>
                  <a:lnTo>
                    <a:pt x="59" y="110"/>
                  </a:lnTo>
                  <a:lnTo>
                    <a:pt x="69" y="65"/>
                  </a:lnTo>
                  <a:lnTo>
                    <a:pt x="64" y="61"/>
                  </a:lnTo>
                  <a:lnTo>
                    <a:pt x="63" y="56"/>
                  </a:lnTo>
                  <a:lnTo>
                    <a:pt x="55" y="45"/>
                  </a:lnTo>
                  <a:lnTo>
                    <a:pt x="55" y="34"/>
                  </a:lnTo>
                  <a:lnTo>
                    <a:pt x="65" y="30"/>
                  </a:lnTo>
                  <a:lnTo>
                    <a:pt x="70" y="34"/>
                  </a:lnTo>
                  <a:lnTo>
                    <a:pt x="69" y="26"/>
                  </a:lnTo>
                  <a:lnTo>
                    <a:pt x="60" y="26"/>
                  </a:lnTo>
                  <a:lnTo>
                    <a:pt x="59" y="16"/>
                  </a:lnTo>
                  <a:lnTo>
                    <a:pt x="87" y="16"/>
                  </a:lnTo>
                  <a:lnTo>
                    <a:pt x="85" y="12"/>
                  </a:lnTo>
                  <a:lnTo>
                    <a:pt x="88" y="13"/>
                  </a:lnTo>
                  <a:lnTo>
                    <a:pt x="92" y="15"/>
                  </a:lnTo>
                  <a:lnTo>
                    <a:pt x="101" y="7"/>
                  </a:lnTo>
                  <a:lnTo>
                    <a:pt x="102" y="14"/>
                  </a:lnTo>
                  <a:lnTo>
                    <a:pt x="106" y="21"/>
                  </a:lnTo>
                  <a:lnTo>
                    <a:pt x="111" y="22"/>
                  </a:lnTo>
                  <a:lnTo>
                    <a:pt x="117" y="30"/>
                  </a:lnTo>
                  <a:lnTo>
                    <a:pt x="122" y="27"/>
                  </a:lnTo>
                  <a:lnTo>
                    <a:pt x="127" y="25"/>
                  </a:lnTo>
                  <a:lnTo>
                    <a:pt x="128" y="29"/>
                  </a:lnTo>
                  <a:lnTo>
                    <a:pt x="130" y="31"/>
                  </a:lnTo>
                  <a:lnTo>
                    <a:pt x="135" y="26"/>
                  </a:lnTo>
                  <a:lnTo>
                    <a:pt x="137" y="21"/>
                  </a:lnTo>
                  <a:lnTo>
                    <a:pt x="145" y="21"/>
                  </a:lnTo>
                  <a:lnTo>
                    <a:pt x="164" y="0"/>
                  </a:lnTo>
                  <a:lnTo>
                    <a:pt x="173" y="7"/>
                  </a:lnTo>
                  <a:lnTo>
                    <a:pt x="182" y="39"/>
                  </a:lnTo>
                  <a:lnTo>
                    <a:pt x="182" y="51"/>
                  </a:lnTo>
                  <a:lnTo>
                    <a:pt x="179" y="52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51"/>
                  </a:lnTo>
                  <a:lnTo>
                    <a:pt x="205" y="44"/>
                  </a:lnTo>
                  <a:lnTo>
                    <a:pt x="210" y="51"/>
                  </a:lnTo>
                  <a:lnTo>
                    <a:pt x="220" y="39"/>
                  </a:lnTo>
                  <a:lnTo>
                    <a:pt x="224" y="39"/>
                  </a:lnTo>
                  <a:lnTo>
                    <a:pt x="224" y="34"/>
                  </a:lnTo>
                  <a:lnTo>
                    <a:pt x="229" y="30"/>
                  </a:lnTo>
                  <a:lnTo>
                    <a:pt x="243" y="30"/>
                  </a:lnTo>
                  <a:lnTo>
                    <a:pt x="243" y="43"/>
                  </a:lnTo>
                  <a:lnTo>
                    <a:pt x="257" y="60"/>
                  </a:lnTo>
                  <a:lnTo>
                    <a:pt x="266" y="66"/>
                  </a:lnTo>
                  <a:lnTo>
                    <a:pt x="272" y="66"/>
                  </a:lnTo>
                  <a:lnTo>
                    <a:pt x="279" y="70"/>
                  </a:lnTo>
                  <a:lnTo>
                    <a:pt x="281" y="75"/>
                  </a:lnTo>
                  <a:lnTo>
                    <a:pt x="251" y="148"/>
                  </a:lnTo>
                  <a:lnTo>
                    <a:pt x="256" y="157"/>
                  </a:lnTo>
                  <a:lnTo>
                    <a:pt x="251" y="161"/>
                  </a:lnTo>
                  <a:lnTo>
                    <a:pt x="251" y="177"/>
                  </a:lnTo>
                  <a:lnTo>
                    <a:pt x="201" y="183"/>
                  </a:lnTo>
                  <a:lnTo>
                    <a:pt x="186" y="178"/>
                  </a:lnTo>
                  <a:lnTo>
                    <a:pt x="178" y="167"/>
                  </a:lnTo>
                  <a:lnTo>
                    <a:pt x="163" y="167"/>
                  </a:lnTo>
                  <a:lnTo>
                    <a:pt x="164" y="173"/>
                  </a:lnTo>
                  <a:lnTo>
                    <a:pt x="160" y="176"/>
                  </a:lnTo>
                  <a:lnTo>
                    <a:pt x="159" y="183"/>
                  </a:lnTo>
                  <a:lnTo>
                    <a:pt x="153" y="183"/>
                  </a:lnTo>
                  <a:lnTo>
                    <a:pt x="140" y="191"/>
                  </a:lnTo>
                  <a:lnTo>
                    <a:pt x="133" y="194"/>
                  </a:lnTo>
                  <a:lnTo>
                    <a:pt x="127" y="193"/>
                  </a:lnTo>
                  <a:lnTo>
                    <a:pt x="122" y="193"/>
                  </a:lnTo>
                  <a:lnTo>
                    <a:pt x="115" y="201"/>
                  </a:lnTo>
                  <a:lnTo>
                    <a:pt x="56" y="178"/>
                  </a:lnTo>
                  <a:lnTo>
                    <a:pt x="0" y="16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42" name="Freeform 135">
              <a:extLst>
                <a:ext uri="{FF2B5EF4-FFF2-40B4-BE49-F238E27FC236}">
                  <a16:creationId xmlns:a16="http://schemas.microsoft.com/office/drawing/2014/main" id="{23386185-AC71-AEE1-E44D-7A5B7B9E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754"/>
              <a:ext cx="287" cy="198"/>
            </a:xfrm>
            <a:custGeom>
              <a:avLst/>
              <a:gdLst>
                <a:gd name="T0" fmla="*/ 0 w 58"/>
                <a:gd name="T1" fmla="*/ 3281058 h 40"/>
                <a:gd name="T2" fmla="*/ 3272310 w 58"/>
                <a:gd name="T3" fmla="*/ 3281058 h 40"/>
                <a:gd name="T4" fmla="*/ 5004894 w 58"/>
                <a:gd name="T5" fmla="*/ 1824530 h 40"/>
                <a:gd name="T6" fmla="*/ 7558972 w 58"/>
                <a:gd name="T7" fmla="*/ 0 h 40"/>
                <a:gd name="T8" fmla="*/ 7558972 w 58"/>
                <a:gd name="T9" fmla="*/ 1824530 h 40"/>
                <a:gd name="T10" fmla="*/ 5740585 w 58"/>
                <a:gd name="T11" fmla="*/ 3281058 h 40"/>
                <a:gd name="T12" fmla="*/ 5740585 w 58"/>
                <a:gd name="T13" fmla="*/ 5031120 h 40"/>
                <a:gd name="T14" fmla="*/ 9012770 w 58"/>
                <a:gd name="T15" fmla="*/ 5031120 h 40"/>
                <a:gd name="T16" fmla="*/ 10745510 w 58"/>
                <a:gd name="T17" fmla="*/ 6487648 h 40"/>
                <a:gd name="T18" fmla="*/ 10745510 w 58"/>
                <a:gd name="T19" fmla="*/ 5031120 h 40"/>
                <a:gd name="T20" fmla="*/ 12198818 w 58"/>
                <a:gd name="T21" fmla="*/ 3281058 h 40"/>
                <a:gd name="T22" fmla="*/ 20478954 w 58"/>
                <a:gd name="T23" fmla="*/ 3634626 h 40"/>
                <a:gd name="T24" fmla="*/ 20847011 w 58"/>
                <a:gd name="T25" fmla="*/ 9031423 h 40"/>
                <a:gd name="T26" fmla="*/ 16924945 w 58"/>
                <a:gd name="T27" fmla="*/ 10122273 h 40"/>
                <a:gd name="T28" fmla="*/ 10466714 w 58"/>
                <a:gd name="T29" fmla="*/ 12591563 h 40"/>
                <a:gd name="T30" fmla="*/ 8647716 w 58"/>
                <a:gd name="T31" fmla="*/ 14416092 h 40"/>
                <a:gd name="T32" fmla="*/ 7194408 w 58"/>
                <a:gd name="T33" fmla="*/ 14416092 h 40"/>
                <a:gd name="T34" fmla="*/ 6826320 w 58"/>
                <a:gd name="T35" fmla="*/ 12591563 h 40"/>
                <a:gd name="T36" fmla="*/ 8647716 w 58"/>
                <a:gd name="T37" fmla="*/ 8665751 h 40"/>
                <a:gd name="T38" fmla="*/ 7194408 w 58"/>
                <a:gd name="T39" fmla="*/ 8665751 h 40"/>
                <a:gd name="T40" fmla="*/ 4286667 w 58"/>
                <a:gd name="T41" fmla="*/ 10122273 h 40"/>
                <a:gd name="T42" fmla="*/ 0 w 58"/>
                <a:gd name="T43" fmla="*/ 10122273 h 40"/>
                <a:gd name="T44" fmla="*/ 0 w 58"/>
                <a:gd name="T45" fmla="*/ 3281058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40"/>
                <a:gd name="T71" fmla="*/ 58 w 58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40">
                  <a:moveTo>
                    <a:pt x="0" y="9"/>
                  </a:moveTo>
                  <a:lnTo>
                    <a:pt x="9" y="9"/>
                  </a:lnTo>
                  <a:lnTo>
                    <a:pt x="14" y="5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25" y="14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4" y="9"/>
                  </a:lnTo>
                  <a:lnTo>
                    <a:pt x="57" y="10"/>
                  </a:lnTo>
                  <a:lnTo>
                    <a:pt x="58" y="25"/>
                  </a:lnTo>
                  <a:lnTo>
                    <a:pt x="47" y="28"/>
                  </a:lnTo>
                  <a:lnTo>
                    <a:pt x="29" y="35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9" y="35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43" name="Freeform 136">
              <a:extLst>
                <a:ext uri="{FF2B5EF4-FFF2-40B4-BE49-F238E27FC236}">
                  <a16:creationId xmlns:a16="http://schemas.microsoft.com/office/drawing/2014/main" id="{E4CBCFC2-DA23-2D87-41EE-8C5AF7C90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2046"/>
              <a:ext cx="124" cy="162"/>
            </a:xfrm>
            <a:custGeom>
              <a:avLst/>
              <a:gdLst>
                <a:gd name="T0" fmla="*/ 1473810 w 25"/>
                <a:gd name="T1" fmla="*/ 11127524 h 33"/>
                <a:gd name="T2" fmla="*/ 3320403 w 25"/>
                <a:gd name="T3" fmla="*/ 11127524 h 33"/>
                <a:gd name="T4" fmla="*/ 4437047 w 25"/>
                <a:gd name="T5" fmla="*/ 8453119 h 33"/>
                <a:gd name="T6" fmla="*/ 9156075 w 25"/>
                <a:gd name="T7" fmla="*/ 7081854 h 33"/>
                <a:gd name="T8" fmla="*/ 7310098 w 25"/>
                <a:gd name="T9" fmla="*/ 3022350 h 33"/>
                <a:gd name="T10" fmla="*/ 1845983 w 25"/>
                <a:gd name="T11" fmla="*/ 0 h 33"/>
                <a:gd name="T12" fmla="*/ 1473810 w 25"/>
                <a:gd name="T13" fmla="*/ 6394861 h 33"/>
                <a:gd name="T14" fmla="*/ 0 w 25"/>
                <a:gd name="T15" fmla="*/ 6731090 h 33"/>
                <a:gd name="T16" fmla="*/ 1473810 w 25"/>
                <a:gd name="T17" fmla="*/ 9420028 h 33"/>
                <a:gd name="T18" fmla="*/ 1473810 w 25"/>
                <a:gd name="T19" fmla="*/ 11127524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3"/>
                <a:gd name="T32" fmla="*/ 25 w 25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3">
                  <a:moveTo>
                    <a:pt x="4" y="33"/>
                  </a:moveTo>
                  <a:lnTo>
                    <a:pt x="9" y="33"/>
                  </a:lnTo>
                  <a:lnTo>
                    <a:pt x="12" y="25"/>
                  </a:lnTo>
                  <a:lnTo>
                    <a:pt x="25" y="21"/>
                  </a:lnTo>
                  <a:lnTo>
                    <a:pt x="20" y="9"/>
                  </a:lnTo>
                  <a:lnTo>
                    <a:pt x="5" y="0"/>
                  </a:lnTo>
                  <a:lnTo>
                    <a:pt x="4" y="19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4" y="33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 dirty="0"/>
            </a:p>
          </p:txBody>
        </p:sp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2EB7B89A-5E4A-BBB3-0EDB-3B5BBF70B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1341"/>
              <a:ext cx="540" cy="720"/>
            </a:xfrm>
            <a:custGeom>
              <a:avLst/>
              <a:gdLst>
                <a:gd name="T0" fmla="*/ 13041497 w 109"/>
                <a:gd name="T1" fmla="*/ 0 h 146"/>
                <a:gd name="T2" fmla="*/ 14503499 w 109"/>
                <a:gd name="T3" fmla="*/ 1423608 h 146"/>
                <a:gd name="T4" fmla="*/ 17800827 w 109"/>
                <a:gd name="T5" fmla="*/ 1423608 h 146"/>
                <a:gd name="T6" fmla="*/ 17800827 w 109"/>
                <a:gd name="T7" fmla="*/ 2762068 h 146"/>
                <a:gd name="T8" fmla="*/ 19633310 w 109"/>
                <a:gd name="T9" fmla="*/ 1423608 h 146"/>
                <a:gd name="T10" fmla="*/ 22856569 w 109"/>
                <a:gd name="T11" fmla="*/ 4891359 h 146"/>
                <a:gd name="T12" fmla="*/ 21394071 w 109"/>
                <a:gd name="T13" fmla="*/ 6314967 h 146"/>
                <a:gd name="T14" fmla="*/ 22856569 w 109"/>
                <a:gd name="T15" fmla="*/ 6673320 h 146"/>
                <a:gd name="T16" fmla="*/ 22856569 w 109"/>
                <a:gd name="T17" fmla="*/ 7665149 h 146"/>
                <a:gd name="T18" fmla="*/ 21394071 w 109"/>
                <a:gd name="T19" fmla="*/ 9077009 h 146"/>
                <a:gd name="T20" fmla="*/ 22856569 w 109"/>
                <a:gd name="T21" fmla="*/ 9435357 h 146"/>
                <a:gd name="T22" fmla="*/ 21394071 w 109"/>
                <a:gd name="T23" fmla="*/ 11908869 h 146"/>
                <a:gd name="T24" fmla="*/ 22856569 w 109"/>
                <a:gd name="T25" fmla="*/ 11908869 h 146"/>
                <a:gd name="T26" fmla="*/ 24689080 w 109"/>
                <a:gd name="T27" fmla="*/ 9435357 h 146"/>
                <a:gd name="T28" fmla="*/ 26153996 w 109"/>
                <a:gd name="T29" fmla="*/ 9435357 h 146"/>
                <a:gd name="T30" fmla="*/ 26509405 w 109"/>
                <a:gd name="T31" fmla="*/ 8012361 h 146"/>
                <a:gd name="T32" fmla="*/ 29732184 w 109"/>
                <a:gd name="T33" fmla="*/ 7665149 h 146"/>
                <a:gd name="T34" fmla="*/ 29376775 w 109"/>
                <a:gd name="T35" fmla="*/ 6314967 h 146"/>
                <a:gd name="T36" fmla="*/ 34861984 w 109"/>
                <a:gd name="T37" fmla="*/ 9435357 h 146"/>
                <a:gd name="T38" fmla="*/ 39547360 w 109"/>
                <a:gd name="T39" fmla="*/ 9435357 h 146"/>
                <a:gd name="T40" fmla="*/ 36252865 w 109"/>
                <a:gd name="T41" fmla="*/ 13262685 h 146"/>
                <a:gd name="T42" fmla="*/ 34492129 w 109"/>
                <a:gd name="T43" fmla="*/ 13262685 h 146"/>
                <a:gd name="T44" fmla="*/ 33029611 w 109"/>
                <a:gd name="T45" fmla="*/ 16456496 h 146"/>
                <a:gd name="T46" fmla="*/ 32674796 w 109"/>
                <a:gd name="T47" fmla="*/ 23403728 h 146"/>
                <a:gd name="T48" fmla="*/ 31564557 w 109"/>
                <a:gd name="T49" fmla="*/ 24827316 h 146"/>
                <a:gd name="T50" fmla="*/ 31194800 w 109"/>
                <a:gd name="T51" fmla="*/ 28654045 h 146"/>
                <a:gd name="T52" fmla="*/ 32674796 w 109"/>
                <a:gd name="T53" fmla="*/ 28654045 h 146"/>
                <a:gd name="T54" fmla="*/ 32674796 w 109"/>
                <a:gd name="T55" fmla="*/ 32206819 h 146"/>
                <a:gd name="T56" fmla="*/ 24321603 w 109"/>
                <a:gd name="T57" fmla="*/ 32565281 h 146"/>
                <a:gd name="T58" fmla="*/ 21394071 w 109"/>
                <a:gd name="T59" fmla="*/ 35327357 h 146"/>
                <a:gd name="T60" fmla="*/ 17800827 w 109"/>
                <a:gd name="T61" fmla="*/ 37095164 h 146"/>
                <a:gd name="T62" fmla="*/ 14503499 w 109"/>
                <a:gd name="T63" fmla="*/ 44042973 h 146"/>
                <a:gd name="T64" fmla="*/ 14503499 w 109"/>
                <a:gd name="T65" fmla="*/ 47236813 h 146"/>
                <a:gd name="T66" fmla="*/ 12671017 w 109"/>
                <a:gd name="T67" fmla="*/ 51078258 h 146"/>
                <a:gd name="T68" fmla="*/ 11280731 w 109"/>
                <a:gd name="T69" fmla="*/ 51078258 h 146"/>
                <a:gd name="T70" fmla="*/ 9448370 w 109"/>
                <a:gd name="T71" fmla="*/ 47957128 h 146"/>
                <a:gd name="T72" fmla="*/ 9448370 w 109"/>
                <a:gd name="T73" fmla="*/ 46172160 h 146"/>
                <a:gd name="T74" fmla="*/ 7612821 w 109"/>
                <a:gd name="T75" fmla="*/ 44763328 h 146"/>
                <a:gd name="T76" fmla="*/ 9448370 w 109"/>
                <a:gd name="T77" fmla="*/ 41642277 h 146"/>
                <a:gd name="T78" fmla="*/ 11280731 w 109"/>
                <a:gd name="T79" fmla="*/ 41642277 h 146"/>
                <a:gd name="T80" fmla="*/ 11280731 w 109"/>
                <a:gd name="T81" fmla="*/ 39154659 h 146"/>
                <a:gd name="T82" fmla="*/ 7612821 w 109"/>
                <a:gd name="T83" fmla="*/ 39154659 h 146"/>
                <a:gd name="T84" fmla="*/ 5055153 w 109"/>
                <a:gd name="T85" fmla="*/ 35686312 h 146"/>
                <a:gd name="T86" fmla="*/ 5055153 w 109"/>
                <a:gd name="T87" fmla="*/ 33904342 h 146"/>
                <a:gd name="T88" fmla="*/ 3667913 w 109"/>
                <a:gd name="T89" fmla="*/ 33904342 h 146"/>
                <a:gd name="T90" fmla="*/ 5055153 w 109"/>
                <a:gd name="T91" fmla="*/ 32565281 h 146"/>
                <a:gd name="T92" fmla="*/ 5425634 w 109"/>
                <a:gd name="T93" fmla="*/ 25186290 h 146"/>
                <a:gd name="T94" fmla="*/ 3667913 w 109"/>
                <a:gd name="T95" fmla="*/ 23762683 h 146"/>
                <a:gd name="T96" fmla="*/ 1832384 w 109"/>
                <a:gd name="T97" fmla="*/ 23762683 h 146"/>
                <a:gd name="T98" fmla="*/ 0 w 109"/>
                <a:gd name="T99" fmla="*/ 22065278 h 146"/>
                <a:gd name="T100" fmla="*/ 5425634 w 109"/>
                <a:gd name="T101" fmla="*/ 18871473 h 146"/>
                <a:gd name="T102" fmla="*/ 7982711 w 109"/>
                <a:gd name="T103" fmla="*/ 13621156 h 146"/>
                <a:gd name="T104" fmla="*/ 9818116 w 109"/>
                <a:gd name="T105" fmla="*/ 12270822 h 146"/>
                <a:gd name="T106" fmla="*/ 9818116 w 109"/>
                <a:gd name="T107" fmla="*/ 8012361 h 146"/>
                <a:gd name="T108" fmla="*/ 13041497 w 109"/>
                <a:gd name="T109" fmla="*/ 4891359 h 146"/>
                <a:gd name="T110" fmla="*/ 13041497 w 109"/>
                <a:gd name="T111" fmla="*/ 0 h 1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9"/>
                <a:gd name="T169" fmla="*/ 0 h 146"/>
                <a:gd name="T170" fmla="*/ 109 w 109"/>
                <a:gd name="T171" fmla="*/ 146 h 1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9" h="146">
                  <a:moveTo>
                    <a:pt x="36" y="0"/>
                  </a:moveTo>
                  <a:lnTo>
                    <a:pt x="40" y="4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54" y="4"/>
                  </a:lnTo>
                  <a:lnTo>
                    <a:pt x="63" y="14"/>
                  </a:lnTo>
                  <a:lnTo>
                    <a:pt x="59" y="18"/>
                  </a:lnTo>
                  <a:lnTo>
                    <a:pt x="63" y="19"/>
                  </a:lnTo>
                  <a:lnTo>
                    <a:pt x="63" y="22"/>
                  </a:lnTo>
                  <a:lnTo>
                    <a:pt x="59" y="26"/>
                  </a:lnTo>
                  <a:lnTo>
                    <a:pt x="63" y="27"/>
                  </a:lnTo>
                  <a:lnTo>
                    <a:pt x="59" y="34"/>
                  </a:lnTo>
                  <a:lnTo>
                    <a:pt x="63" y="34"/>
                  </a:lnTo>
                  <a:lnTo>
                    <a:pt x="68" y="27"/>
                  </a:lnTo>
                  <a:lnTo>
                    <a:pt x="72" y="27"/>
                  </a:lnTo>
                  <a:lnTo>
                    <a:pt x="73" y="23"/>
                  </a:lnTo>
                  <a:lnTo>
                    <a:pt x="82" y="22"/>
                  </a:lnTo>
                  <a:lnTo>
                    <a:pt x="81" y="18"/>
                  </a:lnTo>
                  <a:lnTo>
                    <a:pt x="96" y="27"/>
                  </a:lnTo>
                  <a:lnTo>
                    <a:pt x="109" y="27"/>
                  </a:lnTo>
                  <a:lnTo>
                    <a:pt x="100" y="38"/>
                  </a:lnTo>
                  <a:lnTo>
                    <a:pt x="95" y="38"/>
                  </a:lnTo>
                  <a:lnTo>
                    <a:pt x="91" y="47"/>
                  </a:lnTo>
                  <a:lnTo>
                    <a:pt x="90" y="67"/>
                  </a:lnTo>
                  <a:lnTo>
                    <a:pt x="87" y="71"/>
                  </a:lnTo>
                  <a:lnTo>
                    <a:pt x="86" y="82"/>
                  </a:lnTo>
                  <a:lnTo>
                    <a:pt x="90" y="82"/>
                  </a:lnTo>
                  <a:lnTo>
                    <a:pt x="90" y="92"/>
                  </a:lnTo>
                  <a:lnTo>
                    <a:pt x="67" y="93"/>
                  </a:lnTo>
                  <a:lnTo>
                    <a:pt x="59" y="101"/>
                  </a:lnTo>
                  <a:lnTo>
                    <a:pt x="49" y="106"/>
                  </a:lnTo>
                  <a:lnTo>
                    <a:pt x="40" y="126"/>
                  </a:lnTo>
                  <a:lnTo>
                    <a:pt x="40" y="135"/>
                  </a:lnTo>
                  <a:lnTo>
                    <a:pt x="35" y="146"/>
                  </a:lnTo>
                  <a:lnTo>
                    <a:pt x="31" y="146"/>
                  </a:lnTo>
                  <a:lnTo>
                    <a:pt x="26" y="137"/>
                  </a:lnTo>
                  <a:lnTo>
                    <a:pt x="26" y="132"/>
                  </a:lnTo>
                  <a:lnTo>
                    <a:pt x="21" y="128"/>
                  </a:lnTo>
                  <a:lnTo>
                    <a:pt x="26" y="119"/>
                  </a:lnTo>
                  <a:lnTo>
                    <a:pt x="31" y="119"/>
                  </a:lnTo>
                  <a:lnTo>
                    <a:pt x="31" y="112"/>
                  </a:lnTo>
                  <a:lnTo>
                    <a:pt x="21" y="112"/>
                  </a:lnTo>
                  <a:lnTo>
                    <a:pt x="14" y="102"/>
                  </a:lnTo>
                  <a:lnTo>
                    <a:pt x="14" y="97"/>
                  </a:lnTo>
                  <a:lnTo>
                    <a:pt x="10" y="97"/>
                  </a:lnTo>
                  <a:lnTo>
                    <a:pt x="14" y="93"/>
                  </a:lnTo>
                  <a:lnTo>
                    <a:pt x="15" y="72"/>
                  </a:lnTo>
                  <a:lnTo>
                    <a:pt x="10" y="68"/>
                  </a:lnTo>
                  <a:lnTo>
                    <a:pt x="5" y="68"/>
                  </a:lnTo>
                  <a:lnTo>
                    <a:pt x="0" y="63"/>
                  </a:lnTo>
                  <a:lnTo>
                    <a:pt x="15" y="54"/>
                  </a:lnTo>
                  <a:lnTo>
                    <a:pt x="22" y="39"/>
                  </a:lnTo>
                  <a:lnTo>
                    <a:pt x="27" y="35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36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45" name="Freeform 138">
              <a:extLst>
                <a:ext uri="{FF2B5EF4-FFF2-40B4-BE49-F238E27FC236}">
                  <a16:creationId xmlns:a16="http://schemas.microsoft.com/office/drawing/2014/main" id="{CFC34EC7-081C-3E7C-EF03-234B75762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893"/>
              <a:ext cx="548" cy="469"/>
            </a:xfrm>
            <a:custGeom>
              <a:avLst/>
              <a:gdLst>
                <a:gd name="T0" fmla="*/ 24368921 w 111"/>
                <a:gd name="T1" fmla="*/ 3865246 h 95"/>
                <a:gd name="T2" fmla="*/ 28944355 w 111"/>
                <a:gd name="T3" fmla="*/ 5644944 h 95"/>
                <a:gd name="T4" fmla="*/ 28944355 w 111"/>
                <a:gd name="T5" fmla="*/ 13434264 h 95"/>
                <a:gd name="T6" fmla="*/ 32448690 w 111"/>
                <a:gd name="T7" fmla="*/ 18008701 h 95"/>
                <a:gd name="T8" fmla="*/ 37384737 w 111"/>
                <a:gd name="T9" fmla="*/ 18008701 h 95"/>
                <a:gd name="T10" fmla="*/ 37384737 w 111"/>
                <a:gd name="T11" fmla="*/ 21152259 h 95"/>
                <a:gd name="T12" fmla="*/ 39165135 w 111"/>
                <a:gd name="T13" fmla="*/ 24366438 h 95"/>
                <a:gd name="T14" fmla="*/ 39165135 w 111"/>
                <a:gd name="T15" fmla="*/ 25727426 h 95"/>
                <a:gd name="T16" fmla="*/ 37384737 w 111"/>
                <a:gd name="T17" fmla="*/ 27521908 h 95"/>
                <a:gd name="T18" fmla="*/ 36023822 w 111"/>
                <a:gd name="T19" fmla="*/ 31736450 h 95"/>
                <a:gd name="T20" fmla="*/ 34244017 w 111"/>
                <a:gd name="T21" fmla="*/ 33516003 h 95"/>
                <a:gd name="T22" fmla="*/ 27524571 w 111"/>
                <a:gd name="T23" fmla="*/ 33516003 h 95"/>
                <a:gd name="T24" fmla="*/ 25729975 w 111"/>
                <a:gd name="T25" fmla="*/ 31736450 h 95"/>
                <a:gd name="T26" fmla="*/ 24020196 w 111"/>
                <a:gd name="T27" fmla="*/ 31736450 h 95"/>
                <a:gd name="T28" fmla="*/ 21154423 w 111"/>
                <a:gd name="T29" fmla="*/ 29302074 h 95"/>
                <a:gd name="T30" fmla="*/ 21154423 w 111"/>
                <a:gd name="T31" fmla="*/ 27521908 h 95"/>
                <a:gd name="T32" fmla="*/ 12728343 w 111"/>
                <a:gd name="T33" fmla="*/ 27521908 h 95"/>
                <a:gd name="T34" fmla="*/ 11294262 w 111"/>
                <a:gd name="T35" fmla="*/ 25727426 h 95"/>
                <a:gd name="T36" fmla="*/ 7789894 w 111"/>
                <a:gd name="T37" fmla="*/ 24366438 h 95"/>
                <a:gd name="T38" fmla="*/ 6355206 w 111"/>
                <a:gd name="T39" fmla="*/ 19442695 h 95"/>
                <a:gd name="T40" fmla="*/ 7789894 w 111"/>
                <a:gd name="T41" fmla="*/ 19442695 h 95"/>
                <a:gd name="T42" fmla="*/ 6355206 w 111"/>
                <a:gd name="T43" fmla="*/ 15158613 h 95"/>
                <a:gd name="T44" fmla="*/ 4936043 w 111"/>
                <a:gd name="T45" fmla="*/ 12002679 h 95"/>
                <a:gd name="T46" fmla="*/ 0 w 111"/>
                <a:gd name="T47" fmla="*/ 10583594 h 95"/>
                <a:gd name="T48" fmla="*/ 1434077 w 111"/>
                <a:gd name="T49" fmla="*/ 9149572 h 95"/>
                <a:gd name="T50" fmla="*/ 5284750 w 111"/>
                <a:gd name="T51" fmla="*/ 9513210 h 95"/>
                <a:gd name="T52" fmla="*/ 7789894 w 111"/>
                <a:gd name="T53" fmla="*/ 8439798 h 95"/>
                <a:gd name="T54" fmla="*/ 12004213 w 111"/>
                <a:gd name="T55" fmla="*/ 5644944 h 95"/>
                <a:gd name="T56" fmla="*/ 14435703 w 111"/>
                <a:gd name="T57" fmla="*/ 5644944 h 95"/>
                <a:gd name="T58" fmla="*/ 14799230 w 111"/>
                <a:gd name="T59" fmla="*/ 3140558 h 95"/>
                <a:gd name="T60" fmla="*/ 16230309 w 111"/>
                <a:gd name="T61" fmla="*/ 2504386 h 95"/>
                <a:gd name="T62" fmla="*/ 15869676 w 111"/>
                <a:gd name="T63" fmla="*/ 0 h 95"/>
                <a:gd name="T64" fmla="*/ 21154423 w 111"/>
                <a:gd name="T65" fmla="*/ 0 h 95"/>
                <a:gd name="T66" fmla="*/ 24368921 w 111"/>
                <a:gd name="T67" fmla="*/ 3865246 h 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95"/>
                <a:gd name="T104" fmla="*/ 111 w 111"/>
                <a:gd name="T105" fmla="*/ 95 h 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95">
                  <a:moveTo>
                    <a:pt x="69" y="11"/>
                  </a:moveTo>
                  <a:lnTo>
                    <a:pt x="82" y="16"/>
                  </a:lnTo>
                  <a:cubicBezTo>
                    <a:pt x="82" y="24"/>
                    <a:pt x="82" y="31"/>
                    <a:pt x="82" y="38"/>
                  </a:cubicBezTo>
                  <a:lnTo>
                    <a:pt x="92" y="51"/>
                  </a:lnTo>
                  <a:lnTo>
                    <a:pt x="106" y="51"/>
                  </a:lnTo>
                  <a:lnTo>
                    <a:pt x="106" y="60"/>
                  </a:lnTo>
                  <a:lnTo>
                    <a:pt x="111" y="69"/>
                  </a:lnTo>
                  <a:lnTo>
                    <a:pt x="111" y="73"/>
                  </a:lnTo>
                  <a:lnTo>
                    <a:pt x="106" y="78"/>
                  </a:lnTo>
                  <a:lnTo>
                    <a:pt x="102" y="90"/>
                  </a:lnTo>
                  <a:lnTo>
                    <a:pt x="97" y="95"/>
                  </a:lnTo>
                  <a:lnTo>
                    <a:pt x="78" y="95"/>
                  </a:lnTo>
                  <a:lnTo>
                    <a:pt x="73" y="90"/>
                  </a:lnTo>
                  <a:lnTo>
                    <a:pt x="68" y="90"/>
                  </a:lnTo>
                  <a:lnTo>
                    <a:pt x="60" y="83"/>
                  </a:lnTo>
                  <a:lnTo>
                    <a:pt x="60" y="78"/>
                  </a:lnTo>
                  <a:cubicBezTo>
                    <a:pt x="52" y="78"/>
                    <a:pt x="44" y="78"/>
                    <a:pt x="36" y="78"/>
                  </a:cubicBezTo>
                  <a:lnTo>
                    <a:pt x="32" y="73"/>
                  </a:lnTo>
                  <a:lnTo>
                    <a:pt x="22" y="69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18" y="43"/>
                  </a:lnTo>
                  <a:lnTo>
                    <a:pt x="14" y="34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15" y="27"/>
                  </a:lnTo>
                  <a:lnTo>
                    <a:pt x="22" y="24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2" y="9"/>
                  </a:lnTo>
                  <a:lnTo>
                    <a:pt x="46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9" y="1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  <p:sp>
          <p:nvSpPr>
            <p:cNvPr id="46" name="Freeform 139">
              <a:extLst>
                <a:ext uri="{FF2B5EF4-FFF2-40B4-BE49-F238E27FC236}">
                  <a16:creationId xmlns:a16="http://schemas.microsoft.com/office/drawing/2014/main" id="{D9435829-2A6B-40AE-0A38-6D82B60BC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221"/>
              <a:ext cx="180" cy="130"/>
            </a:xfrm>
            <a:custGeom>
              <a:avLst/>
              <a:gdLst>
                <a:gd name="T0" fmla="*/ 5313 w 81"/>
                <a:gd name="T1" fmla="*/ 25930 h 61"/>
                <a:gd name="T2" fmla="*/ 0 w 81"/>
                <a:gd name="T3" fmla="*/ 20791 h 61"/>
                <a:gd name="T4" fmla="*/ 0 w 81"/>
                <a:gd name="T5" fmla="*/ 7608 h 61"/>
                <a:gd name="T6" fmla="*/ 4829 w 81"/>
                <a:gd name="T7" fmla="*/ 7608 h 61"/>
                <a:gd name="T8" fmla="*/ 4829 w 81"/>
                <a:gd name="T9" fmla="*/ 3389 h 61"/>
                <a:gd name="T10" fmla="*/ 23847 w 81"/>
                <a:gd name="T11" fmla="*/ 386 h 61"/>
                <a:gd name="T12" fmla="*/ 48187 w 81"/>
                <a:gd name="T13" fmla="*/ 3389 h 61"/>
                <a:gd name="T14" fmla="*/ 42873 w 81"/>
                <a:gd name="T15" fmla="*/ 17985 h 61"/>
                <a:gd name="T16" fmla="*/ 38044 w 81"/>
                <a:gd name="T17" fmla="*/ 17985 h 61"/>
                <a:gd name="T18" fmla="*/ 38044 w 81"/>
                <a:gd name="T19" fmla="*/ 22196 h 61"/>
                <a:gd name="T20" fmla="*/ 26731 w 81"/>
                <a:gd name="T21" fmla="*/ 22196 h 61"/>
                <a:gd name="T22" fmla="*/ 21467 w 81"/>
                <a:gd name="T23" fmla="*/ 25930 h 61"/>
                <a:gd name="T24" fmla="*/ 5313 w 81"/>
                <a:gd name="T25" fmla="*/ 2593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61"/>
                <a:gd name="T41" fmla="*/ 81 w 81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61">
                  <a:moveTo>
                    <a:pt x="9" y="61"/>
                  </a:moveTo>
                  <a:lnTo>
                    <a:pt x="0" y="49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8"/>
                  </a:lnTo>
                  <a:cubicBezTo>
                    <a:pt x="17" y="2"/>
                    <a:pt x="30" y="1"/>
                    <a:pt x="40" y="1"/>
                  </a:cubicBezTo>
                  <a:cubicBezTo>
                    <a:pt x="54" y="1"/>
                    <a:pt x="67" y="0"/>
                    <a:pt x="81" y="8"/>
                  </a:cubicBezTo>
                  <a:lnTo>
                    <a:pt x="72" y="42"/>
                  </a:lnTo>
                  <a:lnTo>
                    <a:pt x="64" y="42"/>
                  </a:lnTo>
                  <a:lnTo>
                    <a:pt x="64" y="52"/>
                  </a:lnTo>
                  <a:lnTo>
                    <a:pt x="45" y="52"/>
                  </a:lnTo>
                  <a:lnTo>
                    <a:pt x="36" y="61"/>
                  </a:lnTo>
                  <a:cubicBezTo>
                    <a:pt x="24" y="61"/>
                    <a:pt x="21" y="61"/>
                    <a:pt x="9" y="61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5000"/>
                </a:lnSpc>
                <a:buClr>
                  <a:schemeClr val="bg1"/>
                </a:buClr>
                <a:buNone/>
              </a:pPr>
              <a:endParaRPr lang="en-US"/>
            </a:p>
          </p:txBody>
        </p:sp>
      </p:grpSp>
      <p:pic>
        <p:nvPicPr>
          <p:cNvPr id="1038" name="Picture 14" descr="Cias Consórcio">
            <a:extLst>
              <a:ext uri="{FF2B5EF4-FFF2-40B4-BE49-F238E27FC236}">
                <a16:creationId xmlns:a16="http://schemas.microsoft.com/office/drawing/2014/main" id="{B9728F01-9AF9-CF3E-6402-90148C77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65" y="8075505"/>
            <a:ext cx="1905890" cy="9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858731AE-CBF6-BDCF-B5B3-5D19694F6A90}"/>
              </a:ext>
            </a:extLst>
          </p:cNvPr>
          <p:cNvCxnSpPr>
            <a:cxnSpLocks/>
          </p:cNvCxnSpPr>
          <p:nvPr/>
        </p:nvCxnSpPr>
        <p:spPr>
          <a:xfrm>
            <a:off x="6316947" y="7264626"/>
            <a:ext cx="2617497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3BD3463-8B43-3A3C-C5F5-AB7E172225B0}"/>
              </a:ext>
            </a:extLst>
          </p:cNvPr>
          <p:cNvCxnSpPr>
            <a:cxnSpLocks/>
          </p:cNvCxnSpPr>
          <p:nvPr/>
        </p:nvCxnSpPr>
        <p:spPr>
          <a:xfrm flipV="1">
            <a:off x="6940113" y="5718642"/>
            <a:ext cx="2008528" cy="293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85CD07AA-C8AE-795E-DD8F-08D1EB8DAC5C}"/>
              </a:ext>
            </a:extLst>
          </p:cNvPr>
          <p:cNvCxnSpPr>
            <a:cxnSpLocks/>
          </p:cNvCxnSpPr>
          <p:nvPr/>
        </p:nvCxnSpPr>
        <p:spPr>
          <a:xfrm>
            <a:off x="5881622" y="7998473"/>
            <a:ext cx="305282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24B692E1-FCBB-EDA9-A2E3-AD52305870D2}"/>
              </a:ext>
            </a:extLst>
          </p:cNvPr>
          <p:cNvCxnSpPr>
            <a:cxnSpLocks/>
          </p:cNvCxnSpPr>
          <p:nvPr/>
        </p:nvCxnSpPr>
        <p:spPr>
          <a:xfrm>
            <a:off x="8934444" y="7998473"/>
            <a:ext cx="0" cy="84917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0B085F7-2A77-0A95-2633-AA11468A9D03}"/>
              </a:ext>
            </a:extLst>
          </p:cNvPr>
          <p:cNvSpPr txBox="1"/>
          <p:nvPr/>
        </p:nvSpPr>
        <p:spPr>
          <a:xfrm>
            <a:off x="12622433" y="4885656"/>
            <a:ext cx="464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3A6275"/>
                </a:solidFill>
                <a:latin typeface="Trebuchet MS" panose="020B0603020202020204" pitchFamily="34" charset="0"/>
              </a:rPr>
              <a:t>Foco na destinação final (tratamento + disposição final)</a:t>
            </a:r>
          </a:p>
          <a:p>
            <a:endParaRPr lang="pt-BR" sz="28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r>
              <a:rPr lang="pt-BR" sz="2800" b="1" dirty="0">
                <a:solidFill>
                  <a:srgbClr val="3A6275"/>
                </a:solidFill>
                <a:latin typeface="Trebuchet MS" panose="020B0603020202020204" pitchFamily="34" charset="0"/>
              </a:rPr>
              <a:t>Vantagens:</a:t>
            </a: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rgbClr val="3A6275"/>
                </a:solidFill>
                <a:latin typeface="Trebuchet MS" panose="020B0603020202020204" pitchFamily="34" charset="0"/>
              </a:rPr>
              <a:t>Escala</a:t>
            </a:r>
          </a:p>
          <a:p>
            <a:pPr marL="457200" indent="-457200">
              <a:buFontTx/>
              <a:buChar char="-"/>
            </a:pPr>
            <a:r>
              <a:rPr lang="pt-BR" sz="2800" b="1" dirty="0">
                <a:solidFill>
                  <a:srgbClr val="3A6275"/>
                </a:solidFill>
                <a:latin typeface="Trebuchet MS" panose="020B0603020202020204" pitchFamily="34" charset="0"/>
              </a:rPr>
              <a:t>Viabilidade de adoção de novas tecnologias de tratamento/recuperação energética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8824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BA3EEF-DE40-8DED-2DD9-6960B183D31C}"/>
              </a:ext>
            </a:extLst>
          </p:cNvPr>
          <p:cNvSpPr txBox="1"/>
          <p:nvPr/>
        </p:nvSpPr>
        <p:spPr>
          <a:xfrm>
            <a:off x="3320738" y="3071801"/>
            <a:ext cx="139963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Leilões ANEEL de energia gerada a partir de resíduos sólidos:</a:t>
            </a:r>
          </a:p>
          <a:p>
            <a:pPr marL="457200" indent="-4572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Segundo leilão de venda de energia de resíduos estimado para 16/09</a:t>
            </a:r>
          </a:p>
          <a:p>
            <a:pPr marL="457200" indent="-4572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Primeiro leilão no final de 2021, preço de R$ 549,35/MWh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Consulta pública ANEEL – Regulamentação da cobrança de taxas ou tarifas de RSU na conta de energia elétrica (28/07 até 09/09) </a:t>
            </a: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Debêntures incentivadas (condição de regularidade do serviço público prestado)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PL 2646 que cria “Debêntures de Infraestrutura”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8C2CA4-B406-C4B1-8139-D68F26739AA0}"/>
              </a:ext>
            </a:extLst>
          </p:cNvPr>
          <p:cNvSpPr txBox="1"/>
          <p:nvPr/>
        </p:nvSpPr>
        <p:spPr>
          <a:xfrm>
            <a:off x="2354562" y="2226512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Novidades:</a:t>
            </a:r>
          </a:p>
        </p:txBody>
      </p:sp>
    </p:spTree>
    <p:extLst>
      <p:ext uri="{BB962C8B-B14F-4D97-AF65-F5344CB8AC3E}">
        <p14:creationId xmlns:p14="http://schemas.microsoft.com/office/powerpoint/2010/main" val="35005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C73FD8-C7F3-9986-D587-FC8D26746062}"/>
              </a:ext>
            </a:extLst>
          </p:cNvPr>
          <p:cNvSpPr txBox="1"/>
          <p:nvPr/>
        </p:nvSpPr>
        <p:spPr>
          <a:xfrm>
            <a:off x="5957985" y="3784254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dirty="0"/>
          </a:p>
          <a:p>
            <a:r>
              <a:rPr lang="pt-BR" sz="4000" b="1" dirty="0">
                <a:solidFill>
                  <a:srgbClr val="3A6275"/>
                </a:solidFill>
                <a:latin typeface="Trebuchet MS" panose="020B0603020202020204" pitchFamily="34" charset="0"/>
              </a:rPr>
              <a:t>Obrigada!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40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r>
              <a:rPr lang="pt-BR" sz="4000" b="1" dirty="0">
                <a:solidFill>
                  <a:srgbClr val="3A6275"/>
                </a:solidFill>
                <a:latin typeface="Trebuchet MS" panose="020B0603020202020204" pitchFamily="34" charset="0"/>
              </a:rPr>
              <a:t>Tamara Cukiert</a:t>
            </a:r>
          </a:p>
          <a:p>
            <a:r>
              <a:rPr lang="pt-BR" sz="4000" b="1" dirty="0">
                <a:solidFill>
                  <a:srgbClr val="3A6275"/>
                </a:solidFill>
                <a:latin typeface="Trebuchet MS" panose="020B0603020202020204" pitchFamily="34" charset="0"/>
                <a:hlinkClick r:id="rId10"/>
              </a:rPr>
              <a:t>Tamara.Cukiert@manesco.com.br</a:t>
            </a:r>
            <a:endParaRPr lang="pt-BR" sz="40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0401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6E8F11A-D648-19C5-7A0B-5C2E90BD3B74}"/>
              </a:ext>
            </a:extLst>
          </p:cNvPr>
          <p:cNvSpPr txBox="1"/>
          <p:nvPr/>
        </p:nvSpPr>
        <p:spPr>
          <a:xfrm>
            <a:off x="3387408" y="3798862"/>
            <a:ext cx="137431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Novo marco legal do saneamento – Lei nº 14.026/2020 e obrigatoriedade da cobrança, por meio de taxa ou tarifa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Nota Técnica Conjunta nº 1/2020/SPPI/MMA/FUNASA, com diretrizes para os projetos modelados pelo FEP-Caixa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Roteiro para a sustentabilidade econômico-financeira dos serviços publicado pelo MDR em janeiro/2021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Repercussão Geral 903 aguardando julgamento</a:t>
            </a:r>
            <a:endParaRPr lang="pt-BR" sz="3200" dirty="0">
              <a:latin typeface="Trebuchet MS" panose="020B0603020202020204" pitchFamily="34" charset="0"/>
            </a:endParaRPr>
          </a:p>
          <a:p>
            <a:endParaRPr lang="pt-BR" sz="3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DA8246-7885-9F8F-A085-38839AFFE431}"/>
              </a:ext>
            </a:extLst>
          </p:cNvPr>
          <p:cNvSpPr txBox="1"/>
          <p:nvPr/>
        </p:nvSpPr>
        <p:spPr>
          <a:xfrm>
            <a:off x="2354562" y="2226512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Contexto da NR 1 da ANA</a:t>
            </a:r>
          </a:p>
        </p:txBody>
      </p:sp>
    </p:spTree>
    <p:extLst>
      <p:ext uri="{BB962C8B-B14F-4D97-AF65-F5344CB8AC3E}">
        <p14:creationId xmlns:p14="http://schemas.microsoft.com/office/powerpoint/2010/main" val="53082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3" name="Google Shape;323;p30">
            <a:extLst>
              <a:ext uri="{FF2B5EF4-FFF2-40B4-BE49-F238E27FC236}">
                <a16:creationId xmlns:a16="http://schemas.microsoft.com/office/drawing/2014/main" id="{62CF7FBB-36DD-03F2-9DDB-3D1FDFBFC270}"/>
              </a:ext>
            </a:extLst>
          </p:cNvPr>
          <p:cNvSpPr txBox="1">
            <a:spLocks/>
          </p:cNvSpPr>
          <p:nvPr/>
        </p:nvSpPr>
        <p:spPr>
          <a:xfrm>
            <a:off x="3021016" y="3226005"/>
            <a:ext cx="4011229" cy="4304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pt-BR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</a:rPr>
              <a:t>Limpeza pública ≠ RSU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pt-BR" sz="2400" dirty="0">
                <a:latin typeface="Trebuchet MS" panose="020B0603020202020204" pitchFamily="34" charset="0"/>
              </a:rPr>
              <a:t>Limpeza pública é serviço indivisível, que não pode ser remunerado por taxa ou tarifa, mas apenas por tributos de caráter geral.</a:t>
            </a:r>
          </a:p>
        </p:txBody>
      </p:sp>
      <p:sp>
        <p:nvSpPr>
          <p:cNvPr id="14" name="Google Shape;324;p30">
            <a:extLst>
              <a:ext uri="{FF2B5EF4-FFF2-40B4-BE49-F238E27FC236}">
                <a16:creationId xmlns:a16="http://schemas.microsoft.com/office/drawing/2014/main" id="{8EF2F712-8B52-DAD4-B626-175AA9C2660F}"/>
              </a:ext>
            </a:extLst>
          </p:cNvPr>
          <p:cNvSpPr txBox="1">
            <a:spLocks/>
          </p:cNvSpPr>
          <p:nvPr/>
        </p:nvSpPr>
        <p:spPr>
          <a:xfrm>
            <a:off x="7847461" y="3225694"/>
            <a:ext cx="4724400" cy="1601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</a:rPr>
              <a:t>Não é norma de “condições gerais de prestação do serviço”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pt-BR" sz="2400" dirty="0">
                <a:latin typeface="Trebuchet MS" panose="020B0603020202020204" pitchFamily="34" charset="0"/>
              </a:rPr>
              <a:t>A norma foca apenas na cobrança pela prestação do serviço. As condições gerais de prestação serão objeto de norma posterior.</a:t>
            </a:r>
          </a:p>
        </p:txBody>
      </p:sp>
      <p:sp>
        <p:nvSpPr>
          <p:cNvPr id="15" name="Google Shape;325;p30">
            <a:extLst>
              <a:ext uri="{FF2B5EF4-FFF2-40B4-BE49-F238E27FC236}">
                <a16:creationId xmlns:a16="http://schemas.microsoft.com/office/drawing/2014/main" id="{E938AC10-1A68-FDAC-3C1B-3DFA5213D81C}"/>
              </a:ext>
            </a:extLst>
          </p:cNvPr>
          <p:cNvSpPr txBox="1">
            <a:spLocks/>
          </p:cNvSpPr>
          <p:nvPr/>
        </p:nvSpPr>
        <p:spPr>
          <a:xfrm>
            <a:off x="13187447" y="3226005"/>
            <a:ext cx="3910157" cy="1601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</a:rPr>
              <a:t>Até onde a ANA pode ir?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r>
              <a:rPr lang="pt-BR" sz="2400" dirty="0">
                <a:latin typeface="Trebuchet MS" panose="020B0603020202020204" pitchFamily="34" charset="0"/>
              </a:rPr>
              <a:t>Cuidado para não impedir alternativas ou atrapalhar o que já está sendo feito (e funcionando) pelos municípios hoje.</a:t>
            </a:r>
          </a:p>
          <a:p>
            <a:pPr marL="0" indent="0" algn="just">
              <a:spcBef>
                <a:spcPts val="600"/>
              </a:spcBef>
              <a:buFont typeface="Arial" pitchFamily="34" charset="0"/>
              <a:buNone/>
            </a:pPr>
            <a:endParaRPr lang="pt-BR" sz="2400" dirty="0">
              <a:latin typeface="Trebuchet MS" panose="020B0603020202020204" pitchFamily="34" charset="0"/>
            </a:endParaRPr>
          </a:p>
        </p:txBody>
      </p:sp>
      <p:sp>
        <p:nvSpPr>
          <p:cNvPr id="19" name="Google Shape;326;p30">
            <a:extLst>
              <a:ext uri="{FF2B5EF4-FFF2-40B4-BE49-F238E27FC236}">
                <a16:creationId xmlns:a16="http://schemas.microsoft.com/office/drawing/2014/main" id="{5174C9EF-D02A-C845-47FF-DB18D6F34875}"/>
              </a:ext>
            </a:extLst>
          </p:cNvPr>
          <p:cNvSpPr txBox="1">
            <a:spLocks/>
          </p:cNvSpPr>
          <p:nvPr/>
        </p:nvSpPr>
        <p:spPr>
          <a:xfrm>
            <a:off x="3021016" y="6077671"/>
            <a:ext cx="4159076" cy="393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Sustentabilidade</a:t>
            </a:r>
            <a:r>
              <a:rPr lang="en-US" sz="2400" b="1" dirty="0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financeira</a:t>
            </a:r>
            <a:endParaRPr lang="en-US" sz="2400" b="1" dirty="0">
              <a:solidFill>
                <a:srgbClr val="4F1F10"/>
              </a:solidFill>
              <a:highlight>
                <a:srgbClr val="C0C0C0"/>
              </a:highlight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just">
              <a:buFont typeface="Quattrocento Sans"/>
              <a:buNone/>
            </a:pPr>
            <a:r>
              <a:rPr lang="en-US" sz="2400" dirty="0" err="1">
                <a:latin typeface="Trebuchet MS" panose="020B0603020202020204" pitchFamily="34" charset="0"/>
              </a:rPr>
              <a:t>Preocupação</a:t>
            </a:r>
            <a:r>
              <a:rPr lang="en-US" sz="2400" dirty="0">
                <a:latin typeface="Trebuchet MS" panose="020B0603020202020204" pitchFamily="34" charset="0"/>
              </a:rPr>
              <a:t> principal. </a:t>
            </a:r>
            <a:r>
              <a:rPr lang="en-US" sz="2400" dirty="0" err="1">
                <a:latin typeface="Trebuchet MS" panose="020B0603020202020204" pitchFamily="34" charset="0"/>
              </a:rPr>
              <a:t>Institui</a:t>
            </a:r>
            <a:r>
              <a:rPr lang="en-US" sz="2400" dirty="0">
                <a:latin typeface="Trebuchet MS" panose="020B0603020202020204" pitchFamily="34" charset="0"/>
              </a:rPr>
              <a:t> que a </a:t>
            </a:r>
            <a:r>
              <a:rPr lang="en-US" sz="2400" dirty="0" err="1">
                <a:latin typeface="Trebuchet MS" panose="020B0603020202020204" pitchFamily="34" charset="0"/>
              </a:rPr>
              <a:t>sustentabilidade</a:t>
            </a:r>
            <a:r>
              <a:rPr lang="en-US" sz="2400" dirty="0">
                <a:latin typeface="Trebuchet MS" panose="020B0603020202020204" pitchFamily="34" charset="0"/>
              </a:rPr>
              <a:t> se </a:t>
            </a:r>
            <a:r>
              <a:rPr lang="en-US" sz="2400" dirty="0" err="1">
                <a:latin typeface="Trebuchet MS" panose="020B0603020202020204" pitchFamily="34" charset="0"/>
              </a:rPr>
              <a:t>dará</a:t>
            </a:r>
            <a:r>
              <a:rPr lang="en-US" sz="2400" dirty="0">
                <a:latin typeface="Trebuchet MS" panose="020B0603020202020204" pitchFamily="34" charset="0"/>
              </a:rPr>
              <a:t> “</a:t>
            </a:r>
            <a:r>
              <a:rPr lang="en-US" sz="2400" i="1" dirty="0" err="1">
                <a:latin typeface="Trebuchet MS" panose="020B0603020202020204" pitchFamily="34" charset="0"/>
              </a:rPr>
              <a:t>preferencialmente</a:t>
            </a:r>
            <a:r>
              <a:rPr lang="en-US" sz="2400" i="1" dirty="0">
                <a:latin typeface="Trebuchet MS" panose="020B0603020202020204" pitchFamily="34" charset="0"/>
              </a:rPr>
              <a:t> por </a:t>
            </a:r>
            <a:r>
              <a:rPr lang="en-US" sz="2400" i="1" dirty="0" err="1">
                <a:latin typeface="Trebuchet MS" panose="020B0603020202020204" pitchFamily="34" charset="0"/>
              </a:rPr>
              <a:t>meio</a:t>
            </a:r>
            <a:r>
              <a:rPr lang="en-US" sz="2400" i="1" dirty="0">
                <a:latin typeface="Trebuchet MS" panose="020B0603020202020204" pitchFamily="34" charset="0"/>
              </a:rPr>
              <a:t> de </a:t>
            </a:r>
            <a:r>
              <a:rPr lang="en-US" sz="2400" i="1" dirty="0" err="1">
                <a:latin typeface="Trebuchet MS" panose="020B0603020202020204" pitchFamily="34" charset="0"/>
              </a:rPr>
              <a:t>tarifas</a:t>
            </a:r>
            <a:r>
              <a:rPr lang="en-US" sz="2400" dirty="0">
                <a:latin typeface="Trebuchet MS" panose="020B0603020202020204" pitchFamily="34" charset="0"/>
              </a:rPr>
              <a:t>”. </a:t>
            </a:r>
            <a:r>
              <a:rPr lang="en-US" sz="2400" dirty="0" err="1">
                <a:latin typeface="Trebuchet MS" panose="020B0603020202020204" pitchFamily="34" charset="0"/>
              </a:rPr>
              <a:t>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valores</a:t>
            </a:r>
            <a:r>
              <a:rPr lang="en-US" sz="2400" dirty="0">
                <a:latin typeface="Trebuchet MS" panose="020B0603020202020204" pitchFamily="34" charset="0"/>
              </a:rPr>
              <a:t> das </a:t>
            </a:r>
            <a:r>
              <a:rPr lang="en-US" sz="2400" dirty="0" err="1">
                <a:latin typeface="Trebuchet MS" panose="020B0603020202020204" pitchFamily="34" charset="0"/>
              </a:rPr>
              <a:t>tarifas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devem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assegurar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ao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prestador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Receita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Requerida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0" name="Google Shape;327;p30">
            <a:extLst>
              <a:ext uri="{FF2B5EF4-FFF2-40B4-BE49-F238E27FC236}">
                <a16:creationId xmlns:a16="http://schemas.microsoft.com/office/drawing/2014/main" id="{09DA79DE-CF6E-0FFF-B65F-0056CF71D91F}"/>
              </a:ext>
            </a:extLst>
          </p:cNvPr>
          <p:cNvSpPr txBox="1">
            <a:spLocks/>
          </p:cNvSpPr>
          <p:nvPr/>
        </p:nvSpPr>
        <p:spPr>
          <a:xfrm>
            <a:off x="7847461" y="6077671"/>
            <a:ext cx="4724400" cy="354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Regionalização</a:t>
            </a:r>
            <a:endParaRPr lang="en-US" sz="2400" b="1" dirty="0">
              <a:solidFill>
                <a:srgbClr val="4F1F10"/>
              </a:solidFill>
              <a:highlight>
                <a:srgbClr val="C0C0C0"/>
              </a:highlight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just">
              <a:buFont typeface="Quattrocento Sans"/>
              <a:buNone/>
            </a:pPr>
            <a:r>
              <a:rPr lang="en-US" sz="2400" dirty="0" err="1">
                <a:latin typeface="Trebuchet MS" panose="020B0603020202020204" pitchFamily="34" charset="0"/>
              </a:rPr>
              <a:t>Todos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municípios</a:t>
            </a:r>
            <a:r>
              <a:rPr lang="en-US" sz="2400" dirty="0">
                <a:latin typeface="Trebuchet MS" panose="020B0603020202020204" pitchFamily="34" charset="0"/>
              </a:rPr>
              <a:t> dentro da </a:t>
            </a:r>
            <a:r>
              <a:rPr lang="en-US" sz="2400" dirty="0" err="1">
                <a:latin typeface="Trebuchet MS" panose="020B0603020202020204" pitchFamily="34" charset="0"/>
              </a:rPr>
              <a:t>estrutura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regionalizada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devem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ter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mesma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estrutura</a:t>
            </a:r>
            <a:r>
              <a:rPr lang="en-US" sz="2400" dirty="0"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latin typeface="Trebuchet MS" panose="020B0603020202020204" pitchFamily="34" charset="0"/>
              </a:rPr>
              <a:t>cobrança</a:t>
            </a:r>
            <a:r>
              <a:rPr lang="en-US" sz="2400" dirty="0">
                <a:latin typeface="Trebuchet MS" panose="020B0603020202020204" pitchFamily="34" charset="0"/>
              </a:rPr>
              <a:t>, salvo </a:t>
            </a:r>
            <a:r>
              <a:rPr lang="en-US" sz="2400" dirty="0" err="1">
                <a:latin typeface="Trebuchet MS" panose="020B0603020202020204" pitchFamily="34" charset="0"/>
              </a:rPr>
              <a:t>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caso</a:t>
            </a:r>
            <a:r>
              <a:rPr lang="en-US" sz="2400" dirty="0"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latin typeface="Trebuchet MS" panose="020B0603020202020204" pitchFamily="34" charset="0"/>
              </a:rPr>
              <a:t>regionalização</a:t>
            </a:r>
            <a:r>
              <a:rPr lang="en-US" sz="2400" dirty="0"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latin typeface="Trebuchet MS" panose="020B0603020202020204" pitchFamily="34" charset="0"/>
              </a:rPr>
              <a:t>apenas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parte</a:t>
            </a:r>
            <a:r>
              <a:rPr lang="en-US" sz="2400" dirty="0">
                <a:latin typeface="Trebuchet MS" panose="020B0603020202020204" pitchFamily="34" charset="0"/>
              </a:rPr>
              <a:t> da </a:t>
            </a:r>
            <a:r>
              <a:rPr lang="en-US" sz="2400" dirty="0" err="1">
                <a:latin typeface="Trebuchet MS" panose="020B0603020202020204" pitchFamily="34" charset="0"/>
              </a:rPr>
              <a:t>cadeia</a:t>
            </a:r>
            <a:r>
              <a:rPr lang="en-US" sz="2400" dirty="0">
                <a:latin typeface="Trebuchet MS" panose="020B0603020202020204" pitchFamily="34" charset="0"/>
              </a:rPr>
              <a:t> de RSU.</a:t>
            </a:r>
          </a:p>
        </p:txBody>
      </p:sp>
      <p:sp>
        <p:nvSpPr>
          <p:cNvPr id="21" name="Google Shape;328;p30">
            <a:extLst>
              <a:ext uri="{FF2B5EF4-FFF2-40B4-BE49-F238E27FC236}">
                <a16:creationId xmlns:a16="http://schemas.microsoft.com/office/drawing/2014/main" id="{44ECD775-7E9E-416D-4475-AA1281629021}"/>
              </a:ext>
            </a:extLst>
          </p:cNvPr>
          <p:cNvSpPr txBox="1">
            <a:spLocks/>
          </p:cNvSpPr>
          <p:nvPr/>
        </p:nvSpPr>
        <p:spPr>
          <a:xfrm>
            <a:off x="13220399" y="6082302"/>
            <a:ext cx="3877205" cy="169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4F1F10"/>
                </a:solidFill>
                <a:highlight>
                  <a:srgbClr val="C0C0C0"/>
                </a:highlight>
                <a:latin typeface="Trebuchet MS" panose="020B0603020202020204" pitchFamily="34" charset="0"/>
                <a:ea typeface="+mn-ea"/>
                <a:cs typeface="+mn-cs"/>
              </a:rPr>
              <a:t>Transição</a:t>
            </a:r>
            <a:endParaRPr lang="en-US" sz="2400" b="1" dirty="0">
              <a:solidFill>
                <a:srgbClr val="4F1F10"/>
              </a:solidFill>
              <a:highlight>
                <a:srgbClr val="C0C0C0"/>
              </a:highlight>
              <a:latin typeface="Trebuchet MS" panose="020B0603020202020204" pitchFamily="34" charset="0"/>
              <a:ea typeface="+mn-ea"/>
              <a:cs typeface="+mn-cs"/>
            </a:endParaRPr>
          </a:p>
          <a:p>
            <a:pPr marL="0" indent="0" algn="just">
              <a:buFont typeface="Quattrocento Sans"/>
              <a:buNone/>
            </a:pPr>
            <a:r>
              <a:rPr lang="en-US" sz="2400" dirty="0">
                <a:latin typeface="Trebuchet MS" panose="020B0603020202020204" pitchFamily="34" charset="0"/>
              </a:rPr>
              <a:t>Norma se </a:t>
            </a:r>
            <a:r>
              <a:rPr lang="en-US" sz="2400" dirty="0" err="1">
                <a:latin typeface="Trebuchet MS" panose="020B0603020202020204" pitchFamily="34" charset="0"/>
              </a:rPr>
              <a:t>aplica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todos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contratos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celebrados</a:t>
            </a:r>
            <a:r>
              <a:rPr lang="en-US" sz="2400" dirty="0">
                <a:latin typeface="Trebuchet MS" panose="020B0603020202020204" pitchFamily="34" charset="0"/>
              </a:rPr>
              <a:t> a </a:t>
            </a:r>
            <a:r>
              <a:rPr lang="en-US" sz="2400" dirty="0" err="1">
                <a:latin typeface="Trebuchet MS" panose="020B0603020202020204" pitchFamily="34" charset="0"/>
              </a:rPr>
              <a:t>partir</a:t>
            </a:r>
            <a:r>
              <a:rPr lang="en-US" sz="2400" dirty="0">
                <a:latin typeface="Trebuchet MS" panose="020B0603020202020204" pitchFamily="34" charset="0"/>
              </a:rPr>
              <a:t> de 01/01/22.</a:t>
            </a:r>
          </a:p>
          <a:p>
            <a:pPr marL="0" indent="0" algn="just">
              <a:buFont typeface="Quattrocento Sans"/>
              <a:buNone/>
            </a:pPr>
            <a:r>
              <a:rPr lang="en-US" sz="2400" dirty="0" err="1">
                <a:latin typeface="Trebuchet MS" panose="020B0603020202020204" pitchFamily="34" charset="0"/>
              </a:rPr>
              <a:t>Titulares</a:t>
            </a:r>
            <a:r>
              <a:rPr lang="en-US" sz="2400" dirty="0">
                <a:latin typeface="Trebuchet MS" panose="020B0603020202020204" pitchFamily="34" charset="0"/>
              </a:rPr>
              <a:t> e </a:t>
            </a:r>
            <a:r>
              <a:rPr lang="en-US" sz="2400" dirty="0" err="1">
                <a:latin typeface="Trebuchet MS" panose="020B0603020202020204" pitchFamily="34" charset="0"/>
              </a:rPr>
              <a:t>agências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têm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até</a:t>
            </a:r>
            <a:r>
              <a:rPr lang="en-US" sz="2400" dirty="0">
                <a:latin typeface="Trebuchet MS" panose="020B0603020202020204" pitchFamily="34" charset="0"/>
              </a:rPr>
              <a:t> 31/12/22 para </a:t>
            </a:r>
            <a:r>
              <a:rPr lang="en-US" sz="2400" dirty="0" err="1">
                <a:latin typeface="Trebuchet MS" panose="020B0603020202020204" pitchFamily="34" charset="0"/>
              </a:rPr>
              <a:t>adequarem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suas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latin typeface="Trebuchet MS" panose="020B0603020202020204" pitchFamily="34" charset="0"/>
              </a:rPr>
              <a:t>normas</a:t>
            </a:r>
            <a:r>
              <a:rPr lang="en-US" sz="2400" dirty="0"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Font typeface="Quattrocento Sans"/>
              <a:buNone/>
            </a:pP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9C5A5E3-2AFE-6A93-CAA7-E1850573F141}"/>
              </a:ext>
            </a:extLst>
          </p:cNvPr>
          <p:cNvSpPr txBox="1"/>
          <p:nvPr/>
        </p:nvSpPr>
        <p:spPr>
          <a:xfrm>
            <a:off x="2354562" y="2226512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Preocupações da Norma</a:t>
            </a:r>
          </a:p>
        </p:txBody>
      </p:sp>
    </p:spTree>
    <p:extLst>
      <p:ext uri="{BB962C8B-B14F-4D97-AF65-F5344CB8AC3E}">
        <p14:creationId xmlns:p14="http://schemas.microsoft.com/office/powerpoint/2010/main" val="7314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25" name="Imagem 24" descr="Texto&#10;&#10;Descrição gerada automaticamente">
            <a:extLst>
              <a:ext uri="{FF2B5EF4-FFF2-40B4-BE49-F238E27FC236}">
                <a16:creationId xmlns:a16="http://schemas.microsoft.com/office/drawing/2014/main" id="{A8B1CBA8-6789-A27E-2F8B-325BFB067D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1860582"/>
            <a:ext cx="12591168" cy="80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BA3EEF-DE40-8DED-2DD9-6960B183D31C}"/>
              </a:ext>
            </a:extLst>
          </p:cNvPr>
          <p:cNvSpPr txBox="1"/>
          <p:nvPr/>
        </p:nvSpPr>
        <p:spPr>
          <a:xfrm>
            <a:off x="3320738" y="3071801"/>
            <a:ext cx="1399637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Regime administrativo é mais flexível, não exigindo lei para revisão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Coerente com a manutenção do equilíbrio econômico-financeiro das concessões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Revisadas conforme critérios técnicos regulados por agência reguladora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Permite a adoção do modelo de concessão comum: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Não compromete recursos orçamentários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Não compromete a RCL do Município (limite de 5% pela Lei de PPP)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Não exige estruturação de garantia pública</a:t>
            </a:r>
          </a:p>
          <a:p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8C2CA4-B406-C4B1-8139-D68F26739AA0}"/>
              </a:ext>
            </a:extLst>
          </p:cNvPr>
          <p:cNvSpPr txBox="1"/>
          <p:nvPr/>
        </p:nvSpPr>
        <p:spPr>
          <a:xfrm>
            <a:off x="2354562" y="2226512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Por que tarifa?</a:t>
            </a:r>
          </a:p>
        </p:txBody>
      </p:sp>
    </p:spTree>
    <p:extLst>
      <p:ext uri="{BB962C8B-B14F-4D97-AF65-F5344CB8AC3E}">
        <p14:creationId xmlns:p14="http://schemas.microsoft.com/office/powerpoint/2010/main" val="151696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21" name="Imagem 20" descr="Texto&#10;&#10;Descrição gerada automaticamente">
            <a:extLst>
              <a:ext uri="{FF2B5EF4-FFF2-40B4-BE49-F238E27FC236}">
                <a16:creationId xmlns:a16="http://schemas.microsoft.com/office/drawing/2014/main" id="{DD4CC517-2678-5976-9DE9-1D00D5C317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2595313"/>
            <a:ext cx="12539434" cy="3009464"/>
          </a:xfrm>
          <a:prstGeom prst="rect">
            <a:avLst/>
          </a:prstGeom>
        </p:spPr>
      </p:pic>
      <p:pic>
        <p:nvPicPr>
          <p:cNvPr id="26" name="Imagem 25" descr="Texto&#10;&#10;Descrição gerada automaticamente">
            <a:extLst>
              <a:ext uri="{FF2B5EF4-FFF2-40B4-BE49-F238E27FC236}">
                <a16:creationId xmlns:a16="http://schemas.microsoft.com/office/drawing/2014/main" id="{4834D9A7-5A27-8F76-DD19-DD4704633F6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62278"/>
          <a:stretch/>
        </p:blipFill>
        <p:spPr>
          <a:xfrm>
            <a:off x="4724400" y="5604777"/>
            <a:ext cx="11834156" cy="27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21" name="Imagem 20" descr="Texto&#10;&#10;Descrição gerada automaticamente">
            <a:extLst>
              <a:ext uri="{FF2B5EF4-FFF2-40B4-BE49-F238E27FC236}">
                <a16:creationId xmlns:a16="http://schemas.microsoft.com/office/drawing/2014/main" id="{DD4CC517-2678-5976-9DE9-1D00D5C317F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9094"/>
          <a:stretch/>
        </p:blipFill>
        <p:spPr>
          <a:xfrm>
            <a:off x="3657600" y="2595313"/>
            <a:ext cx="12539434" cy="629169"/>
          </a:xfrm>
          <a:prstGeom prst="rect">
            <a:avLst/>
          </a:prstGeom>
        </p:spPr>
      </p:pic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95E14B1F-3AB2-E390-550D-E1D4A822397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9494"/>
          <a:stretch/>
        </p:blipFill>
        <p:spPr>
          <a:xfrm>
            <a:off x="3669957" y="3169864"/>
            <a:ext cx="11352316" cy="4283162"/>
          </a:xfrm>
          <a:prstGeom prst="rect">
            <a:avLst/>
          </a:prstGeom>
        </p:spPr>
      </p:pic>
      <p:pic>
        <p:nvPicPr>
          <p:cNvPr id="14" name="Imagem 13" descr="Texto&#10;&#10;Descrição gerada automaticamente com confiança média">
            <a:extLst>
              <a:ext uri="{FF2B5EF4-FFF2-40B4-BE49-F238E27FC236}">
                <a16:creationId xmlns:a16="http://schemas.microsoft.com/office/drawing/2014/main" id="{3551FA91-CF83-2268-18F1-7A2DCF1738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4799" y="7587719"/>
            <a:ext cx="12327202" cy="15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8" name="Imagem 1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DB2C1F0-03A7-38D2-E059-1CACA47D8E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0538" y="2446794"/>
            <a:ext cx="12018856" cy="68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b="67640"/>
          <a:stretch>
            <a:fillRect/>
          </a:stretch>
        </p:blipFill>
        <p:spPr>
          <a:xfrm>
            <a:off x="2143649" y="351857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BA3EEF-DE40-8DED-2DD9-6960B183D31C}"/>
              </a:ext>
            </a:extLst>
          </p:cNvPr>
          <p:cNvSpPr txBox="1"/>
          <p:nvPr/>
        </p:nvSpPr>
        <p:spPr>
          <a:xfrm>
            <a:off x="3320738" y="3071801"/>
            <a:ext cx="139963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Fixação do valor inicial da tarifa:</a:t>
            </a:r>
          </a:p>
          <a:p>
            <a:pPr marL="457200" indent="-4572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Por contrato de concessão</a:t>
            </a:r>
          </a:p>
          <a:p>
            <a:pPr marL="457200" indent="-4572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Por ato administrativo do titular, quando o serviço for prestado pela administração direta, empresa pública ou sociedade de economia mista</a:t>
            </a:r>
          </a:p>
          <a:p>
            <a:pPr marL="457200" indent="-457200">
              <a:buFontTx/>
              <a:buChar char="-"/>
            </a:pPr>
            <a:r>
              <a:rPr lang="pt-BR" sz="2400" dirty="0">
                <a:solidFill>
                  <a:srgbClr val="3A6275"/>
                </a:solidFill>
                <a:latin typeface="Trebuchet MS" panose="020B0603020202020204" pitchFamily="34" charset="0"/>
              </a:rPr>
              <a:t>Ato da agência reguladora competente, de maneira subsidiária</a:t>
            </a: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Esclarece que a instituição de tarifa não depende de Lei (política tarifária municipal)</a:t>
            </a:r>
          </a:p>
          <a:p>
            <a:endParaRPr lang="pt-BR" sz="3200" b="1" dirty="0">
              <a:solidFill>
                <a:srgbClr val="3A6275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200" b="1" dirty="0">
                <a:solidFill>
                  <a:srgbClr val="3A6275"/>
                </a:solidFill>
                <a:latin typeface="Trebuchet MS" panose="020B0603020202020204" pitchFamily="34" charset="0"/>
              </a:rPr>
              <a:t>Criação da possibilidade de fixação pela agência reguladora caso o titular não o faça até 31 de dezembro de 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8C2CA4-B406-C4B1-8139-D68F26739AA0}"/>
              </a:ext>
            </a:extLst>
          </p:cNvPr>
          <p:cNvSpPr txBox="1"/>
          <p:nvPr/>
        </p:nvSpPr>
        <p:spPr>
          <a:xfrm>
            <a:off x="2354562" y="2226512"/>
            <a:ext cx="14962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F1F10"/>
                </a:solidFill>
                <a:latin typeface="Trebuchet MS" panose="020B0603020202020204" pitchFamily="34" charset="0"/>
              </a:rPr>
              <a:t>Algumas inovações:</a:t>
            </a:r>
          </a:p>
        </p:txBody>
      </p:sp>
    </p:spTree>
    <p:extLst>
      <p:ext uri="{BB962C8B-B14F-4D97-AF65-F5344CB8AC3E}">
        <p14:creationId xmlns:p14="http://schemas.microsoft.com/office/powerpoint/2010/main" val="1675685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708</Words>
  <Application>Microsoft Office PowerPoint</Application>
  <PresentationFormat>Personalizar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Trebuchet MS</vt:lpstr>
      <vt:lpstr>Quattrocento Sans</vt:lpstr>
      <vt:lpstr>Wingdings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Tamara tct. Cukiert</dc:creator>
  <cp:lastModifiedBy>Tamara Cukiert</cp:lastModifiedBy>
  <cp:revision>6</cp:revision>
  <dcterms:created xsi:type="dcterms:W3CDTF">2006-08-16T00:00:00Z</dcterms:created>
  <dcterms:modified xsi:type="dcterms:W3CDTF">2022-08-18T22:32:06Z</dcterms:modified>
  <dc:identifier>DAE9CNEVx80</dc:identifier>
</cp:coreProperties>
</file>