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458" r:id="rId2"/>
    <p:sldId id="450" r:id="rId3"/>
    <p:sldId id="451" r:id="rId4"/>
    <p:sldId id="453" r:id="rId5"/>
    <p:sldId id="455" r:id="rId6"/>
    <p:sldId id="454" r:id="rId7"/>
    <p:sldId id="456" r:id="rId8"/>
    <p:sldId id="457" r:id="rId9"/>
    <p:sldId id="459" r:id="rId10"/>
    <p:sldId id="256" r:id="rId11"/>
    <p:sldId id="257" r:id="rId12"/>
    <p:sldId id="258" r:id="rId13"/>
    <p:sldId id="259" r:id="rId14"/>
    <p:sldId id="446" r:id="rId15"/>
    <p:sldId id="447" r:id="rId16"/>
    <p:sldId id="467" r:id="rId17"/>
    <p:sldId id="462" r:id="rId18"/>
    <p:sldId id="468" r:id="rId19"/>
    <p:sldId id="469" r:id="rId20"/>
    <p:sldId id="466" r:id="rId21"/>
    <p:sldId id="448" r:id="rId22"/>
    <p:sldId id="460" r:id="rId23"/>
    <p:sldId id="470" r:id="rId24"/>
    <p:sldId id="449" r:id="rId25"/>
    <p:sldId id="465" r:id="rId26"/>
    <p:sldId id="463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275"/>
    <a:srgbClr val="4F2010"/>
    <a:srgbClr val="4F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737" autoAdjust="0"/>
  </p:normalViewPr>
  <p:slideViewPr>
    <p:cSldViewPr>
      <p:cViewPr varScale="1">
        <p:scale>
          <a:sx n="49" d="100"/>
          <a:sy n="49" d="100"/>
        </p:scale>
        <p:origin x="105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Planilha1!$K$8</c:f>
              <c:strCache>
                <c:ptCount val="1"/>
                <c:pt idx="0">
                  <c:v>Tipo Concessão/Remuneração</c:v>
                </c:pt>
              </c:strCache>
            </c:strRef>
          </c:tx>
          <c:spPr>
            <a:solidFill>
              <a:srgbClr val="3A627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1F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529-4048-B593-BF3630660444}"/>
              </c:ext>
            </c:extLst>
          </c:dPt>
          <c:dPt>
            <c:idx val="1"/>
            <c:invertIfNegative val="0"/>
            <c:bubble3D val="0"/>
            <c:spPr>
              <a:solidFill>
                <a:srgbClr val="3A62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F4-47F8-90D9-2A42791A1E5E}"/>
              </c:ext>
            </c:extLst>
          </c:dPt>
          <c:dPt>
            <c:idx val="2"/>
            <c:invertIfNegative val="0"/>
            <c:bubble3D val="0"/>
            <c:spPr>
              <a:solidFill>
                <a:srgbClr val="4F20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29-4048-B593-BF36306604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Planilha1!$L$7:$N$7</c:f>
              <c:strCache>
                <c:ptCount val="3"/>
                <c:pt idx="0">
                  <c:v>Comum
Tarifa</c:v>
                </c:pt>
                <c:pt idx="1">
                  <c:v>Administrativa/
Contraprestação  </c:v>
                </c:pt>
                <c:pt idx="2">
                  <c:v>Patrocinada
Tarifa + CP</c:v>
                </c:pt>
              </c:strCache>
            </c:strRef>
          </c:cat>
          <c:val>
            <c:numRef>
              <c:f>Planilha1!$L$8:$N$8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4-47F8-90D9-2A42791A1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195536"/>
        <c:axId val="1449193456"/>
      </c:barChart>
      <c:catAx>
        <c:axId val="144919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9193456"/>
        <c:crosses val="autoZero"/>
        <c:auto val="1"/>
        <c:lblAlgn val="ctr"/>
        <c:lblOffset val="100"/>
        <c:noMultiLvlLbl val="0"/>
      </c:catAx>
      <c:valAx>
        <c:axId val="144919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4919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/>
              <a:t>Rejeitos (disposição em aterros)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Planilha1!$K$34</c:f>
              <c:strCache>
                <c:ptCount val="1"/>
                <c:pt idx="0">
                  <c:v>Rejeitos ( disposição em aterros)</c:v>
                </c:pt>
              </c:strCache>
            </c:strRef>
          </c:tx>
          <c:spPr>
            <a:solidFill>
              <a:srgbClr val="3A62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Planilha1!$L$33:$N$33</c:f>
              <c:strCache>
                <c:ptCount val="3"/>
                <c:pt idx="0">
                  <c:v>Até 85%</c:v>
                </c:pt>
                <c:pt idx="1">
                  <c:v>Até 60%</c:v>
                </c:pt>
                <c:pt idx="2">
                  <c:v>Até 15%</c:v>
                </c:pt>
              </c:strCache>
            </c:strRef>
          </c:cat>
          <c:val>
            <c:numRef>
              <c:f>Planilha1!$L$34:$N$34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B-49A8-91DB-98108A4E3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138383"/>
        <c:axId val="2057141295"/>
      </c:barChart>
      <c:catAx>
        <c:axId val="205713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7141295"/>
        <c:crosses val="autoZero"/>
        <c:auto val="1"/>
        <c:lblAlgn val="ctr"/>
        <c:lblOffset val="100"/>
        <c:noMultiLvlLbl val="0"/>
      </c:catAx>
      <c:valAx>
        <c:axId val="205714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7138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Planilha1!$R$2</c:f>
              <c:strCache>
                <c:ptCount val="1"/>
                <c:pt idx="0">
                  <c:v>Objeto</c:v>
                </c:pt>
              </c:strCache>
            </c:strRef>
          </c:tx>
          <c:spPr>
            <a:solidFill>
              <a:srgbClr val="3A62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Planilha1!$S$1:$U$1</c:f>
              <c:strCache>
                <c:ptCount val="3"/>
                <c:pt idx="0">
                  <c:v>Destinação</c:v>
                </c:pt>
                <c:pt idx="1">
                  <c:v>Coleta + Destinação</c:v>
                </c:pt>
                <c:pt idx="2">
                  <c:v>Coleta + Destinação + Limpeza</c:v>
                </c:pt>
              </c:strCache>
            </c:strRef>
          </c:cat>
          <c:val>
            <c:numRef>
              <c:f>Planilha1!$S$2:$U$2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A-4E6F-AA7C-4B05AE898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22879"/>
        <c:axId val="48322463"/>
      </c:barChart>
      <c:catAx>
        <c:axId val="4832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22463"/>
        <c:crosses val="autoZero"/>
        <c:auto val="1"/>
        <c:lblAlgn val="ctr"/>
        <c:lblOffset val="100"/>
        <c:noMultiLvlLbl val="0"/>
      </c:catAx>
      <c:valAx>
        <c:axId val="4832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32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Planilha1!$C$8</c:f>
              <c:strCache>
                <c:ptCount val="1"/>
                <c:pt idx="0">
                  <c:v>Prazo Concessão</c:v>
                </c:pt>
              </c:strCache>
            </c:strRef>
          </c:tx>
          <c:spPr>
            <a:solidFill>
              <a:srgbClr val="3A62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Planilha1!$D$7:$E$7</c:f>
              <c:strCache>
                <c:ptCount val="2"/>
                <c:pt idx="0">
                  <c:v>20 Anos</c:v>
                </c:pt>
                <c:pt idx="1">
                  <c:v>30 anos</c:v>
                </c:pt>
              </c:strCache>
            </c:strRef>
          </c:cat>
          <c:val>
            <c:numRef>
              <c:f>Planilha1!$D$8:$E$8</c:f>
              <c:numCache>
                <c:formatCode>General</c:formatCode>
                <c:ptCount val="2"/>
                <c:pt idx="0">
                  <c:v>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A-4F7E-965C-9EAF84233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9894128"/>
        <c:axId val="2069891216"/>
      </c:barChart>
      <c:catAx>
        <c:axId val="20698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9891216"/>
        <c:crosses val="autoZero"/>
        <c:auto val="1"/>
        <c:lblAlgn val="ctr"/>
        <c:lblOffset val="100"/>
        <c:noMultiLvlLbl val="0"/>
      </c:catAx>
      <c:valAx>
        <c:axId val="206989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989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Planilha1!$W$8</c:f>
              <c:strCache>
                <c:ptCount val="1"/>
                <c:pt idx="0">
                  <c:v>Critério Vencedor</c:v>
                </c:pt>
              </c:strCache>
            </c:strRef>
          </c:tx>
          <c:spPr>
            <a:solidFill>
              <a:srgbClr val="3A62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Planilha1!$X$7:$Y$7</c:f>
              <c:strCache>
                <c:ptCount val="2"/>
                <c:pt idx="0">
                  <c:v>Técnica
Preço</c:v>
                </c:pt>
                <c:pt idx="1">
                  <c:v>Preço</c:v>
                </c:pt>
              </c:strCache>
            </c:strRef>
          </c:cat>
          <c:val>
            <c:numRef>
              <c:f>Planilha1!$X$8:$Y$8</c:f>
              <c:numCache>
                <c:formatCode>General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A-4E32-BF1B-DBF9B3007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7802544"/>
        <c:axId val="2057786320"/>
      </c:barChart>
      <c:catAx>
        <c:axId val="205780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7786320"/>
        <c:crosses val="autoZero"/>
        <c:auto val="1"/>
        <c:lblAlgn val="ctr"/>
        <c:lblOffset val="100"/>
        <c:noMultiLvlLbl val="0"/>
      </c:catAx>
      <c:valAx>
        <c:axId val="2057786320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7802544"/>
        <c:crosses val="autoZero"/>
        <c:crossBetween val="between"/>
        <c:majorUnit val="0.8"/>
        <c:min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/>
              <a:t>Nº Capitais - % Cobrança</a:t>
            </a:r>
          </a:p>
        </c:rich>
      </c:tx>
      <c:layout>
        <c:manualLayout>
          <c:xMode val="edge"/>
          <c:yMode val="edge"/>
          <c:x val="0.22242029488960938"/>
          <c:y val="4.7261021214327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A62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1-43BF-BEAE-9F2E1884A866}"/>
              </c:ext>
            </c:extLst>
          </c:dPt>
          <c:dPt>
            <c:idx val="1"/>
            <c:bubble3D val="0"/>
            <c:spPr>
              <a:solidFill>
                <a:srgbClr val="4F20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1-43BF-BEAE-9F2E1884A8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1-43BF-BEAE-9F2E1884A8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Capitais!$N$7:$N$9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Andamento</c:v>
                </c:pt>
              </c:strCache>
            </c:strRef>
          </c:cat>
          <c:val>
            <c:numRef>
              <c:f>Capitais!$O$7:$O$9</c:f>
              <c:numCache>
                <c:formatCode>General</c:formatCode>
                <c:ptCount val="3"/>
                <c:pt idx="0">
                  <c:v>19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11-43BF-BEAE-9F2E1884A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23950131233597"/>
          <c:y val="0.91228623144003551"/>
          <c:w val="0.67952099737532812"/>
          <c:h val="8.7713768559964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/>
              <a:t>% da População</a:t>
            </a:r>
          </a:p>
        </c:rich>
      </c:tx>
      <c:layout>
        <c:manualLayout>
          <c:xMode val="edge"/>
          <c:yMode val="edge"/>
          <c:x val="0.27697481130041862"/>
          <c:y val="6.4770189684126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A62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11-4929-AB46-6FEFD3E1C367}"/>
              </c:ext>
            </c:extLst>
          </c:dPt>
          <c:dPt>
            <c:idx val="1"/>
            <c:bubble3D val="0"/>
            <c:spPr>
              <a:solidFill>
                <a:srgbClr val="4F1F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11-4929-AB46-6FEFD3E1C3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11-4929-AB46-6FEFD3E1C3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Capitais!$M$25:$M$27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Em andamento</c:v>
                </c:pt>
              </c:strCache>
            </c:strRef>
          </c:cat>
          <c:val>
            <c:numRef>
              <c:f>Capitais!$N$25:$N$27</c:f>
              <c:numCache>
                <c:formatCode>#,##0_ ;\-#,##0\ </c:formatCode>
                <c:ptCount val="3"/>
                <c:pt idx="0">
                  <c:v>29540000</c:v>
                </c:pt>
                <c:pt idx="1">
                  <c:v>18245000</c:v>
                </c:pt>
                <c:pt idx="2">
                  <c:v>3310000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11-4929-AB46-6FEFD3E1C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ADFF5-A166-47F6-A2E1-9A34757B9E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1E8CE3-CDDC-41F0-8290-DC3DD35B0573}">
      <dgm:prSet phldrT="[Texto]"/>
      <dgm:spPr>
        <a:solidFill>
          <a:srgbClr val="3A6275"/>
        </a:solidFill>
      </dgm:spPr>
      <dgm:t>
        <a:bodyPr/>
        <a:lstStyle/>
        <a:p>
          <a:r>
            <a:rPr lang="pt-BR" dirty="0"/>
            <a:t>10,2%</a:t>
          </a:r>
        </a:p>
      </dgm:t>
    </dgm:pt>
    <dgm:pt modelId="{B88ED06C-7EBA-40A9-8CC3-9FAE01143DB9}" type="parTrans" cxnId="{94C7122B-1F72-4DF4-806D-C6DC88BA8BB3}">
      <dgm:prSet/>
      <dgm:spPr/>
      <dgm:t>
        <a:bodyPr/>
        <a:lstStyle/>
        <a:p>
          <a:endParaRPr lang="pt-BR"/>
        </a:p>
      </dgm:t>
    </dgm:pt>
    <dgm:pt modelId="{7DF6985D-95D5-4643-9C69-AD0110703F3B}" type="sibTrans" cxnId="{94C7122B-1F72-4DF4-806D-C6DC88BA8BB3}">
      <dgm:prSet/>
      <dgm:spPr/>
      <dgm:t>
        <a:bodyPr/>
        <a:lstStyle/>
        <a:p>
          <a:endParaRPr lang="pt-BR"/>
        </a:p>
      </dgm:t>
    </dgm:pt>
    <dgm:pt modelId="{A26C08FD-7B8C-4360-9A6C-AC48D28A185B}">
      <dgm:prSet phldrT="[Texto]"/>
      <dgm:spPr/>
      <dgm:t>
        <a:bodyPr/>
        <a:lstStyle/>
        <a:p>
          <a:r>
            <a:rPr lang="pt-BR" dirty="0"/>
            <a:t>TIR</a:t>
          </a:r>
        </a:p>
      </dgm:t>
    </dgm:pt>
    <dgm:pt modelId="{E84E47B5-4397-4E48-88F6-7EF6AC917D22}" type="parTrans" cxnId="{489CF579-6B2F-479A-BEF6-AEAFC6C6CB1A}">
      <dgm:prSet/>
      <dgm:spPr/>
      <dgm:t>
        <a:bodyPr/>
        <a:lstStyle/>
        <a:p>
          <a:endParaRPr lang="pt-BR"/>
        </a:p>
      </dgm:t>
    </dgm:pt>
    <dgm:pt modelId="{318C66DE-AD39-4279-B42C-AF8E7A33ABA0}" type="sibTrans" cxnId="{489CF579-6B2F-479A-BEF6-AEAFC6C6CB1A}">
      <dgm:prSet/>
      <dgm:spPr/>
      <dgm:t>
        <a:bodyPr/>
        <a:lstStyle/>
        <a:p>
          <a:endParaRPr lang="pt-BR"/>
        </a:p>
      </dgm:t>
    </dgm:pt>
    <dgm:pt modelId="{E3519ADC-1E74-439F-A9BD-F75D666C760F}">
      <dgm:prSet phldrT="[Texto]"/>
      <dgm:spPr>
        <a:solidFill>
          <a:srgbClr val="3A6275"/>
        </a:solidFill>
      </dgm:spPr>
      <dgm:t>
        <a:bodyPr/>
        <a:lstStyle/>
        <a:p>
          <a:r>
            <a:rPr lang="pt-BR" dirty="0"/>
            <a:t>9,8%</a:t>
          </a:r>
        </a:p>
      </dgm:t>
    </dgm:pt>
    <dgm:pt modelId="{C52F55B6-BB81-4A1C-9EE0-7BA0625E1DF5}" type="parTrans" cxnId="{90556576-4500-4659-9F6D-791D33FACC2F}">
      <dgm:prSet/>
      <dgm:spPr/>
      <dgm:t>
        <a:bodyPr/>
        <a:lstStyle/>
        <a:p>
          <a:endParaRPr lang="pt-BR"/>
        </a:p>
      </dgm:t>
    </dgm:pt>
    <dgm:pt modelId="{22852412-D04A-4BC0-9363-38018BD75FBA}" type="sibTrans" cxnId="{90556576-4500-4659-9F6D-791D33FACC2F}">
      <dgm:prSet/>
      <dgm:spPr/>
      <dgm:t>
        <a:bodyPr/>
        <a:lstStyle/>
        <a:p>
          <a:endParaRPr lang="pt-BR"/>
        </a:p>
      </dgm:t>
    </dgm:pt>
    <dgm:pt modelId="{2F7688D6-1024-4F13-B4A2-25D7756FD601}">
      <dgm:prSet phldrT="[Texto]"/>
      <dgm:spPr/>
      <dgm:t>
        <a:bodyPr/>
        <a:lstStyle/>
        <a:p>
          <a:r>
            <a:rPr lang="pt-BR" dirty="0"/>
            <a:t>CAPEX/ROB</a:t>
          </a:r>
        </a:p>
      </dgm:t>
    </dgm:pt>
    <dgm:pt modelId="{CF49A0F8-B150-4228-B198-91A4625C0F8C}" type="parTrans" cxnId="{E1BD2215-6E62-48E0-B30D-D5ED17753591}">
      <dgm:prSet/>
      <dgm:spPr/>
      <dgm:t>
        <a:bodyPr/>
        <a:lstStyle/>
        <a:p>
          <a:endParaRPr lang="pt-BR"/>
        </a:p>
      </dgm:t>
    </dgm:pt>
    <dgm:pt modelId="{6690C06B-E4BE-422C-B2D9-846E20C95914}" type="sibTrans" cxnId="{E1BD2215-6E62-48E0-B30D-D5ED17753591}">
      <dgm:prSet/>
      <dgm:spPr/>
      <dgm:t>
        <a:bodyPr/>
        <a:lstStyle/>
        <a:p>
          <a:endParaRPr lang="pt-BR"/>
        </a:p>
      </dgm:t>
    </dgm:pt>
    <dgm:pt modelId="{414D6126-6342-4010-87EE-59EE93A53501}">
      <dgm:prSet phldrT="[Texto]"/>
      <dgm:spPr>
        <a:solidFill>
          <a:srgbClr val="3A6275"/>
        </a:solidFill>
      </dgm:spPr>
      <dgm:t>
        <a:bodyPr/>
        <a:lstStyle/>
        <a:p>
          <a:r>
            <a:rPr lang="pt-BR" dirty="0"/>
            <a:t>40%</a:t>
          </a:r>
        </a:p>
      </dgm:t>
    </dgm:pt>
    <dgm:pt modelId="{7F97D522-E4EA-4691-BF6D-B7A33280808A}" type="parTrans" cxnId="{21745245-A402-4E2B-A283-E43F7724C7FE}">
      <dgm:prSet/>
      <dgm:spPr/>
      <dgm:t>
        <a:bodyPr/>
        <a:lstStyle/>
        <a:p>
          <a:endParaRPr lang="pt-BR"/>
        </a:p>
      </dgm:t>
    </dgm:pt>
    <dgm:pt modelId="{DF3D3CEE-88E7-457E-A9D4-D633827F6DA9}" type="sibTrans" cxnId="{21745245-A402-4E2B-A283-E43F7724C7FE}">
      <dgm:prSet/>
      <dgm:spPr/>
      <dgm:t>
        <a:bodyPr/>
        <a:lstStyle/>
        <a:p>
          <a:endParaRPr lang="pt-BR"/>
        </a:p>
      </dgm:t>
    </dgm:pt>
    <dgm:pt modelId="{F65D0F54-626D-48D3-8FF3-9F7766A4BE91}">
      <dgm:prSet phldrT="[Texto]"/>
      <dgm:spPr/>
      <dgm:t>
        <a:bodyPr/>
        <a:lstStyle/>
        <a:p>
          <a:r>
            <a:rPr lang="pt-BR" dirty="0"/>
            <a:t> Meta de Tratamento</a:t>
          </a:r>
        </a:p>
      </dgm:t>
    </dgm:pt>
    <dgm:pt modelId="{CC67568B-59E1-483A-8FE0-14D8761918F4}" type="parTrans" cxnId="{5C9476EA-4551-40A3-9EC2-C83867171650}">
      <dgm:prSet/>
      <dgm:spPr/>
      <dgm:t>
        <a:bodyPr/>
        <a:lstStyle/>
        <a:p>
          <a:endParaRPr lang="pt-BR"/>
        </a:p>
      </dgm:t>
    </dgm:pt>
    <dgm:pt modelId="{4674F1CB-2024-444F-A922-6FF5C163ADAC}" type="sibTrans" cxnId="{5C9476EA-4551-40A3-9EC2-C83867171650}">
      <dgm:prSet/>
      <dgm:spPr/>
      <dgm:t>
        <a:bodyPr/>
        <a:lstStyle/>
        <a:p>
          <a:endParaRPr lang="pt-BR"/>
        </a:p>
      </dgm:t>
    </dgm:pt>
    <dgm:pt modelId="{34B52C41-D697-4EF4-B38D-71037ECA7989}" type="pres">
      <dgm:prSet presAssocID="{996ADFF5-A166-47F6-A2E1-9A34757B9EE3}" presName="Name0" presStyleCnt="0">
        <dgm:presLayoutVars>
          <dgm:dir/>
          <dgm:animLvl val="lvl"/>
          <dgm:resizeHandles val="exact"/>
        </dgm:presLayoutVars>
      </dgm:prSet>
      <dgm:spPr/>
    </dgm:pt>
    <dgm:pt modelId="{EE852C6F-C402-4FCE-9718-6703A896C96E}" type="pres">
      <dgm:prSet presAssocID="{2C1E8CE3-CDDC-41F0-8290-DC3DD35B0573}" presName="linNode" presStyleCnt="0"/>
      <dgm:spPr/>
    </dgm:pt>
    <dgm:pt modelId="{37987EB7-446C-4EF8-BBBF-BAD819AF4AFD}" type="pres">
      <dgm:prSet presAssocID="{2C1E8CE3-CDDC-41F0-8290-DC3DD35B057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09ABD76-5923-47CA-B800-554D24D46CDA}" type="pres">
      <dgm:prSet presAssocID="{2C1E8CE3-CDDC-41F0-8290-DC3DD35B0573}" presName="descendantText" presStyleLbl="alignAccFollowNode1" presStyleIdx="0" presStyleCnt="3">
        <dgm:presLayoutVars>
          <dgm:bulletEnabled val="1"/>
        </dgm:presLayoutVars>
      </dgm:prSet>
      <dgm:spPr/>
    </dgm:pt>
    <dgm:pt modelId="{EC46E79C-83C5-42D3-9306-865D07151A59}" type="pres">
      <dgm:prSet presAssocID="{7DF6985D-95D5-4643-9C69-AD0110703F3B}" presName="sp" presStyleCnt="0"/>
      <dgm:spPr/>
    </dgm:pt>
    <dgm:pt modelId="{0666CE05-F264-40F8-8AEC-80F49BFEC02D}" type="pres">
      <dgm:prSet presAssocID="{E3519ADC-1E74-439F-A9BD-F75D666C760F}" presName="linNode" presStyleCnt="0"/>
      <dgm:spPr/>
    </dgm:pt>
    <dgm:pt modelId="{17F58DFE-0342-4CE9-AF40-ED64B8294E14}" type="pres">
      <dgm:prSet presAssocID="{E3519ADC-1E74-439F-A9BD-F75D666C760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69B3DD6-A504-427C-8AA9-69106588FD4A}" type="pres">
      <dgm:prSet presAssocID="{E3519ADC-1E74-439F-A9BD-F75D666C760F}" presName="descendantText" presStyleLbl="alignAccFollowNode1" presStyleIdx="1" presStyleCnt="3">
        <dgm:presLayoutVars>
          <dgm:bulletEnabled val="1"/>
        </dgm:presLayoutVars>
      </dgm:prSet>
      <dgm:spPr/>
    </dgm:pt>
    <dgm:pt modelId="{F7F04F48-5501-49E7-81F0-CED2A38E0327}" type="pres">
      <dgm:prSet presAssocID="{22852412-D04A-4BC0-9363-38018BD75FBA}" presName="sp" presStyleCnt="0"/>
      <dgm:spPr/>
    </dgm:pt>
    <dgm:pt modelId="{43B317B6-620B-4669-A740-5BD770E58DC3}" type="pres">
      <dgm:prSet presAssocID="{414D6126-6342-4010-87EE-59EE93A53501}" presName="linNode" presStyleCnt="0"/>
      <dgm:spPr/>
    </dgm:pt>
    <dgm:pt modelId="{0E300B57-7E04-4C15-AEAE-6D12D712D3AC}" type="pres">
      <dgm:prSet presAssocID="{414D6126-6342-4010-87EE-59EE93A5350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18D5A69-D49F-4A68-922B-3AA03EABCADA}" type="pres">
      <dgm:prSet presAssocID="{414D6126-6342-4010-87EE-59EE93A5350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8992A0D-EEB3-45EF-97E9-60AA83C2F599}" type="presOf" srcId="{E3519ADC-1E74-439F-A9BD-F75D666C760F}" destId="{17F58DFE-0342-4CE9-AF40-ED64B8294E14}" srcOrd="0" destOrd="0" presId="urn:microsoft.com/office/officeart/2005/8/layout/vList5"/>
    <dgm:cxn modelId="{E1BD2215-6E62-48E0-B30D-D5ED17753591}" srcId="{E3519ADC-1E74-439F-A9BD-F75D666C760F}" destId="{2F7688D6-1024-4F13-B4A2-25D7756FD601}" srcOrd="0" destOrd="0" parTransId="{CF49A0F8-B150-4228-B198-91A4625C0F8C}" sibTransId="{6690C06B-E4BE-422C-B2D9-846E20C95914}"/>
    <dgm:cxn modelId="{30E9181A-E5CA-4316-9743-DC6853E57138}" type="presOf" srcId="{2F7688D6-1024-4F13-B4A2-25D7756FD601}" destId="{069B3DD6-A504-427C-8AA9-69106588FD4A}" srcOrd="0" destOrd="0" presId="urn:microsoft.com/office/officeart/2005/8/layout/vList5"/>
    <dgm:cxn modelId="{94C7122B-1F72-4DF4-806D-C6DC88BA8BB3}" srcId="{996ADFF5-A166-47F6-A2E1-9A34757B9EE3}" destId="{2C1E8CE3-CDDC-41F0-8290-DC3DD35B0573}" srcOrd="0" destOrd="0" parTransId="{B88ED06C-7EBA-40A9-8CC3-9FAE01143DB9}" sibTransId="{7DF6985D-95D5-4643-9C69-AD0110703F3B}"/>
    <dgm:cxn modelId="{18C69230-33EA-437A-A38C-F013859CF509}" type="presOf" srcId="{414D6126-6342-4010-87EE-59EE93A53501}" destId="{0E300B57-7E04-4C15-AEAE-6D12D712D3AC}" srcOrd="0" destOrd="0" presId="urn:microsoft.com/office/officeart/2005/8/layout/vList5"/>
    <dgm:cxn modelId="{21745245-A402-4E2B-A283-E43F7724C7FE}" srcId="{996ADFF5-A166-47F6-A2E1-9A34757B9EE3}" destId="{414D6126-6342-4010-87EE-59EE93A53501}" srcOrd="2" destOrd="0" parTransId="{7F97D522-E4EA-4691-BF6D-B7A33280808A}" sibTransId="{DF3D3CEE-88E7-457E-A9D4-D633827F6DA9}"/>
    <dgm:cxn modelId="{90556576-4500-4659-9F6D-791D33FACC2F}" srcId="{996ADFF5-A166-47F6-A2E1-9A34757B9EE3}" destId="{E3519ADC-1E74-439F-A9BD-F75D666C760F}" srcOrd="1" destOrd="0" parTransId="{C52F55B6-BB81-4A1C-9EE0-7BA0625E1DF5}" sibTransId="{22852412-D04A-4BC0-9363-38018BD75FBA}"/>
    <dgm:cxn modelId="{489CF579-6B2F-479A-BEF6-AEAFC6C6CB1A}" srcId="{2C1E8CE3-CDDC-41F0-8290-DC3DD35B0573}" destId="{A26C08FD-7B8C-4360-9A6C-AC48D28A185B}" srcOrd="0" destOrd="0" parTransId="{E84E47B5-4397-4E48-88F6-7EF6AC917D22}" sibTransId="{318C66DE-AD39-4279-B42C-AF8E7A33ABA0}"/>
    <dgm:cxn modelId="{D62DB794-A642-4576-A4CD-54D6623DC2FC}" type="presOf" srcId="{2C1E8CE3-CDDC-41F0-8290-DC3DD35B0573}" destId="{37987EB7-446C-4EF8-BBBF-BAD819AF4AFD}" srcOrd="0" destOrd="0" presId="urn:microsoft.com/office/officeart/2005/8/layout/vList5"/>
    <dgm:cxn modelId="{70C6019B-DC2F-43CA-AE99-90FAAEFB60D2}" type="presOf" srcId="{996ADFF5-A166-47F6-A2E1-9A34757B9EE3}" destId="{34B52C41-D697-4EF4-B38D-71037ECA7989}" srcOrd="0" destOrd="0" presId="urn:microsoft.com/office/officeart/2005/8/layout/vList5"/>
    <dgm:cxn modelId="{BBC27FCF-6A69-41D2-A40E-92659B655A72}" type="presOf" srcId="{F65D0F54-626D-48D3-8FF3-9F7766A4BE91}" destId="{F18D5A69-D49F-4A68-922B-3AA03EABCADA}" srcOrd="0" destOrd="0" presId="urn:microsoft.com/office/officeart/2005/8/layout/vList5"/>
    <dgm:cxn modelId="{B66817D7-484A-491B-AE4A-4B31E8AC32DA}" type="presOf" srcId="{A26C08FD-7B8C-4360-9A6C-AC48D28A185B}" destId="{909ABD76-5923-47CA-B800-554D24D46CDA}" srcOrd="0" destOrd="0" presId="urn:microsoft.com/office/officeart/2005/8/layout/vList5"/>
    <dgm:cxn modelId="{5C9476EA-4551-40A3-9EC2-C83867171650}" srcId="{414D6126-6342-4010-87EE-59EE93A53501}" destId="{F65D0F54-626D-48D3-8FF3-9F7766A4BE91}" srcOrd="0" destOrd="0" parTransId="{CC67568B-59E1-483A-8FE0-14D8761918F4}" sibTransId="{4674F1CB-2024-444F-A922-6FF5C163ADAC}"/>
    <dgm:cxn modelId="{E7989C2D-0946-47A4-8F2D-60E62B9FE052}" type="presParOf" srcId="{34B52C41-D697-4EF4-B38D-71037ECA7989}" destId="{EE852C6F-C402-4FCE-9718-6703A896C96E}" srcOrd="0" destOrd="0" presId="urn:microsoft.com/office/officeart/2005/8/layout/vList5"/>
    <dgm:cxn modelId="{7252C7FE-C260-4A50-AC11-A43EFE450CBE}" type="presParOf" srcId="{EE852C6F-C402-4FCE-9718-6703A896C96E}" destId="{37987EB7-446C-4EF8-BBBF-BAD819AF4AFD}" srcOrd="0" destOrd="0" presId="urn:microsoft.com/office/officeart/2005/8/layout/vList5"/>
    <dgm:cxn modelId="{7A8FEF70-9812-4A1E-87C0-DF4D584F3CE5}" type="presParOf" srcId="{EE852C6F-C402-4FCE-9718-6703A896C96E}" destId="{909ABD76-5923-47CA-B800-554D24D46CDA}" srcOrd="1" destOrd="0" presId="urn:microsoft.com/office/officeart/2005/8/layout/vList5"/>
    <dgm:cxn modelId="{22F7F7EF-D443-40EA-A714-65BD3B1A338A}" type="presParOf" srcId="{34B52C41-D697-4EF4-B38D-71037ECA7989}" destId="{EC46E79C-83C5-42D3-9306-865D07151A59}" srcOrd="1" destOrd="0" presId="urn:microsoft.com/office/officeart/2005/8/layout/vList5"/>
    <dgm:cxn modelId="{951CEA3C-FC8A-4918-92AB-2E640B02035B}" type="presParOf" srcId="{34B52C41-D697-4EF4-B38D-71037ECA7989}" destId="{0666CE05-F264-40F8-8AEC-80F49BFEC02D}" srcOrd="2" destOrd="0" presId="urn:microsoft.com/office/officeart/2005/8/layout/vList5"/>
    <dgm:cxn modelId="{E3B96CF7-2E85-41F2-A310-ECB3390CCEF7}" type="presParOf" srcId="{0666CE05-F264-40F8-8AEC-80F49BFEC02D}" destId="{17F58DFE-0342-4CE9-AF40-ED64B8294E14}" srcOrd="0" destOrd="0" presId="urn:microsoft.com/office/officeart/2005/8/layout/vList5"/>
    <dgm:cxn modelId="{31B45240-7626-4986-AAB2-C92E8A2D8C59}" type="presParOf" srcId="{0666CE05-F264-40F8-8AEC-80F49BFEC02D}" destId="{069B3DD6-A504-427C-8AA9-69106588FD4A}" srcOrd="1" destOrd="0" presId="urn:microsoft.com/office/officeart/2005/8/layout/vList5"/>
    <dgm:cxn modelId="{B31CDA03-9143-43CD-802A-297BD3771FDD}" type="presParOf" srcId="{34B52C41-D697-4EF4-B38D-71037ECA7989}" destId="{F7F04F48-5501-49E7-81F0-CED2A38E0327}" srcOrd="3" destOrd="0" presId="urn:microsoft.com/office/officeart/2005/8/layout/vList5"/>
    <dgm:cxn modelId="{7AB253A1-9CFC-403C-8D6B-1E2FEC3A3B6D}" type="presParOf" srcId="{34B52C41-D697-4EF4-B38D-71037ECA7989}" destId="{43B317B6-620B-4669-A740-5BD770E58DC3}" srcOrd="4" destOrd="0" presId="urn:microsoft.com/office/officeart/2005/8/layout/vList5"/>
    <dgm:cxn modelId="{00158F87-1997-468A-BFC1-EC045E48F898}" type="presParOf" srcId="{43B317B6-620B-4669-A740-5BD770E58DC3}" destId="{0E300B57-7E04-4C15-AEAE-6D12D712D3AC}" srcOrd="0" destOrd="0" presId="urn:microsoft.com/office/officeart/2005/8/layout/vList5"/>
    <dgm:cxn modelId="{A6F2832E-B53F-4D45-AACA-D6D60154BA6B}" type="presParOf" srcId="{43B317B6-620B-4669-A740-5BD770E58DC3}" destId="{F18D5A69-D49F-4A68-922B-3AA03EABCA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13A5E-4D7E-4072-A835-AE1988A0BC2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0F1153-A020-44F0-875D-A8E7B6A81015}">
      <dgm:prSet phldrT="[Texto]"/>
      <dgm:spPr>
        <a:solidFill>
          <a:srgbClr val="3A6275"/>
        </a:solidFill>
      </dgm:spPr>
      <dgm:t>
        <a:bodyPr/>
        <a:lstStyle/>
        <a:p>
          <a:pPr algn="ctr"/>
          <a:r>
            <a:rPr lang="pt-BR" b="1" dirty="0"/>
            <a:t>0 a </a:t>
          </a:r>
          <a:r>
            <a:rPr lang="pt-BR" b="1"/>
            <a:t>20 m³</a:t>
          </a:r>
          <a:endParaRPr lang="pt-BR" b="1" dirty="0"/>
        </a:p>
      </dgm:t>
    </dgm:pt>
    <dgm:pt modelId="{D2D9954F-AEAA-410A-9455-F10A0F3FD312}" type="parTrans" cxnId="{39D3B6AE-5253-4325-9536-14327077CEC4}">
      <dgm:prSet/>
      <dgm:spPr/>
      <dgm:t>
        <a:bodyPr/>
        <a:lstStyle/>
        <a:p>
          <a:endParaRPr lang="pt-BR"/>
        </a:p>
      </dgm:t>
    </dgm:pt>
    <dgm:pt modelId="{FAD3D783-D5AA-4D75-83DE-C32EA2CFD0B3}" type="sibTrans" cxnId="{39D3B6AE-5253-4325-9536-14327077CEC4}">
      <dgm:prSet/>
      <dgm:spPr/>
      <dgm:t>
        <a:bodyPr/>
        <a:lstStyle/>
        <a:p>
          <a:endParaRPr lang="pt-BR"/>
        </a:p>
      </dgm:t>
    </dgm:pt>
    <dgm:pt modelId="{8152B914-79A9-4B77-AC2B-B74F5067995D}">
      <dgm:prSet phldrT="[Texto]"/>
      <dgm:spPr>
        <a:solidFill>
          <a:srgbClr val="3A6275"/>
        </a:solidFill>
      </dgm:spPr>
      <dgm:t>
        <a:bodyPr/>
        <a:lstStyle/>
        <a:p>
          <a:pPr algn="ctr"/>
          <a:r>
            <a:rPr lang="pt-BR" b="1" dirty="0"/>
            <a:t>21 a 50 m³</a:t>
          </a:r>
        </a:p>
      </dgm:t>
    </dgm:pt>
    <dgm:pt modelId="{F10C1DA1-B333-4EB1-A69E-22EBBCA7BB61}" type="parTrans" cxnId="{BC873FFC-3B42-468B-9B63-17DF224094C8}">
      <dgm:prSet/>
      <dgm:spPr/>
      <dgm:t>
        <a:bodyPr/>
        <a:lstStyle/>
        <a:p>
          <a:endParaRPr lang="pt-BR"/>
        </a:p>
      </dgm:t>
    </dgm:pt>
    <dgm:pt modelId="{D900875C-9963-4724-9BC3-D710B685BCA5}" type="sibTrans" cxnId="{BC873FFC-3B42-468B-9B63-17DF224094C8}">
      <dgm:prSet/>
      <dgm:spPr/>
      <dgm:t>
        <a:bodyPr/>
        <a:lstStyle/>
        <a:p>
          <a:endParaRPr lang="pt-BR"/>
        </a:p>
      </dgm:t>
    </dgm:pt>
    <dgm:pt modelId="{B2A0D2FD-2D27-4DE0-8FD1-1852C13A87C1}">
      <dgm:prSet phldrT="[Texto]"/>
      <dgm:spPr/>
      <dgm:t>
        <a:bodyPr/>
        <a:lstStyle/>
        <a:p>
          <a:pPr algn="ctr"/>
          <a:r>
            <a:rPr lang="pt-BR" b="1"/>
            <a:t>R$ 86,68</a:t>
          </a:r>
          <a:endParaRPr lang="pt-BR" b="1" dirty="0"/>
        </a:p>
      </dgm:t>
    </dgm:pt>
    <dgm:pt modelId="{110F1408-3038-402A-A012-5A6D7AD7C6E9}" type="parTrans" cxnId="{AC3F4529-6C68-4BA9-8F2C-3005A5129A44}">
      <dgm:prSet/>
      <dgm:spPr/>
      <dgm:t>
        <a:bodyPr/>
        <a:lstStyle/>
        <a:p>
          <a:endParaRPr lang="pt-BR"/>
        </a:p>
      </dgm:t>
    </dgm:pt>
    <dgm:pt modelId="{810061FE-10D4-48FC-BA4A-0BA2559A314F}" type="sibTrans" cxnId="{AC3F4529-6C68-4BA9-8F2C-3005A5129A44}">
      <dgm:prSet/>
      <dgm:spPr/>
      <dgm:t>
        <a:bodyPr/>
        <a:lstStyle/>
        <a:p>
          <a:endParaRPr lang="pt-BR"/>
        </a:p>
      </dgm:t>
    </dgm:pt>
    <dgm:pt modelId="{D7EC12BD-DCB2-44F1-B24A-13657E36A8B7}">
      <dgm:prSet phldrT="[Texto]"/>
      <dgm:spPr>
        <a:solidFill>
          <a:srgbClr val="3A6275"/>
        </a:solidFill>
      </dgm:spPr>
      <dgm:t>
        <a:bodyPr/>
        <a:lstStyle/>
        <a:p>
          <a:pPr algn="ctr"/>
          <a:r>
            <a:rPr lang="pt-BR" b="1" dirty="0"/>
            <a:t>&gt; 50 m³</a:t>
          </a:r>
        </a:p>
      </dgm:t>
    </dgm:pt>
    <dgm:pt modelId="{BAD554B3-CBD5-411C-A005-362EF1D1A2B7}" type="parTrans" cxnId="{B96BFB32-7F27-48FA-B0B2-596375252039}">
      <dgm:prSet/>
      <dgm:spPr/>
      <dgm:t>
        <a:bodyPr/>
        <a:lstStyle/>
        <a:p>
          <a:endParaRPr lang="pt-BR"/>
        </a:p>
      </dgm:t>
    </dgm:pt>
    <dgm:pt modelId="{CC5EFC0B-14EA-4A8D-BD92-11C22380F537}" type="sibTrans" cxnId="{B96BFB32-7F27-48FA-B0B2-596375252039}">
      <dgm:prSet/>
      <dgm:spPr/>
      <dgm:t>
        <a:bodyPr/>
        <a:lstStyle/>
        <a:p>
          <a:endParaRPr lang="pt-BR"/>
        </a:p>
      </dgm:t>
    </dgm:pt>
    <dgm:pt modelId="{093C60B7-5388-41BE-B26B-85C1BACB4634}">
      <dgm:prSet phldrT="[Texto]"/>
      <dgm:spPr/>
      <dgm:t>
        <a:bodyPr/>
        <a:lstStyle/>
        <a:p>
          <a:pPr algn="ctr"/>
          <a:r>
            <a:rPr lang="pt-BR" b="1"/>
            <a:t>R$ 343,89</a:t>
          </a:r>
          <a:endParaRPr lang="pt-BR" b="1" dirty="0"/>
        </a:p>
      </dgm:t>
    </dgm:pt>
    <dgm:pt modelId="{1310A8F8-CF3A-4708-8240-A655B6194137}" type="parTrans" cxnId="{61FED80D-81B0-4B24-8878-99473920B485}">
      <dgm:prSet/>
      <dgm:spPr/>
      <dgm:t>
        <a:bodyPr/>
        <a:lstStyle/>
        <a:p>
          <a:endParaRPr lang="pt-BR"/>
        </a:p>
      </dgm:t>
    </dgm:pt>
    <dgm:pt modelId="{8AC94A39-D2CD-45D6-AA1F-8B76FE858A23}" type="sibTrans" cxnId="{61FED80D-81B0-4B24-8878-99473920B485}">
      <dgm:prSet/>
      <dgm:spPr/>
      <dgm:t>
        <a:bodyPr/>
        <a:lstStyle/>
        <a:p>
          <a:endParaRPr lang="pt-BR"/>
        </a:p>
      </dgm:t>
    </dgm:pt>
    <dgm:pt modelId="{7D891885-665D-435A-A169-FF58D2295C09}">
      <dgm:prSet phldrT="[Texto]"/>
      <dgm:spPr/>
      <dgm:t>
        <a:bodyPr/>
        <a:lstStyle/>
        <a:p>
          <a:pPr algn="ctr"/>
          <a:r>
            <a:rPr lang="pt-BR" b="1" dirty="0"/>
            <a:t>R$ 14,50</a:t>
          </a:r>
        </a:p>
      </dgm:t>
    </dgm:pt>
    <dgm:pt modelId="{E7F10F55-FC9A-4FC3-8149-173C29F87902}" type="sibTrans" cxnId="{4135ABF8-72A8-4DE3-8C42-C089BB6BF4E4}">
      <dgm:prSet/>
      <dgm:spPr/>
      <dgm:t>
        <a:bodyPr/>
        <a:lstStyle/>
        <a:p>
          <a:endParaRPr lang="pt-BR"/>
        </a:p>
      </dgm:t>
    </dgm:pt>
    <dgm:pt modelId="{BC4B6C60-3E02-429E-A0DB-D3623DA328B4}" type="parTrans" cxnId="{4135ABF8-72A8-4DE3-8C42-C089BB6BF4E4}">
      <dgm:prSet/>
      <dgm:spPr/>
      <dgm:t>
        <a:bodyPr/>
        <a:lstStyle/>
        <a:p>
          <a:endParaRPr lang="pt-BR"/>
        </a:p>
      </dgm:t>
    </dgm:pt>
    <dgm:pt modelId="{438D1D82-695C-4785-A6BE-67BCCD07969D}" type="pres">
      <dgm:prSet presAssocID="{A6313A5E-4D7E-4072-A835-AE1988A0BC23}" presName="linearFlow" presStyleCnt="0">
        <dgm:presLayoutVars>
          <dgm:dir/>
          <dgm:animLvl val="lvl"/>
          <dgm:resizeHandles val="exact"/>
        </dgm:presLayoutVars>
      </dgm:prSet>
      <dgm:spPr/>
    </dgm:pt>
    <dgm:pt modelId="{EBEC0837-DE3E-435E-839D-7D5A80337098}" type="pres">
      <dgm:prSet presAssocID="{7F0F1153-A020-44F0-875D-A8E7B6A81015}" presName="composite" presStyleCnt="0"/>
      <dgm:spPr/>
    </dgm:pt>
    <dgm:pt modelId="{93D0CDCD-721F-4B17-8CED-17968F79C935}" type="pres">
      <dgm:prSet presAssocID="{7F0F1153-A020-44F0-875D-A8E7B6A8101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9200C88-9ED3-476E-A6BC-50179428732C}" type="pres">
      <dgm:prSet presAssocID="{7F0F1153-A020-44F0-875D-A8E7B6A81015}" presName="parSh" presStyleLbl="node1" presStyleIdx="0" presStyleCnt="3"/>
      <dgm:spPr/>
    </dgm:pt>
    <dgm:pt modelId="{622B9337-AA78-4BFA-AA88-E02F9B09DFC2}" type="pres">
      <dgm:prSet presAssocID="{7F0F1153-A020-44F0-875D-A8E7B6A81015}" presName="desTx" presStyleLbl="fgAcc1" presStyleIdx="0" presStyleCnt="3">
        <dgm:presLayoutVars>
          <dgm:bulletEnabled val="1"/>
        </dgm:presLayoutVars>
      </dgm:prSet>
      <dgm:spPr/>
    </dgm:pt>
    <dgm:pt modelId="{C95D76A3-49C6-4A7C-856F-85C831BAC842}" type="pres">
      <dgm:prSet presAssocID="{FAD3D783-D5AA-4D75-83DE-C32EA2CFD0B3}" presName="sibTrans" presStyleLbl="sibTrans2D1" presStyleIdx="0" presStyleCnt="2"/>
      <dgm:spPr/>
    </dgm:pt>
    <dgm:pt modelId="{77FEAE60-2772-4212-98EA-2CA5CB56EC6C}" type="pres">
      <dgm:prSet presAssocID="{FAD3D783-D5AA-4D75-83DE-C32EA2CFD0B3}" presName="connTx" presStyleLbl="sibTrans2D1" presStyleIdx="0" presStyleCnt="2"/>
      <dgm:spPr/>
    </dgm:pt>
    <dgm:pt modelId="{2E0BCB1A-DCB0-493C-B02B-0086BDF36A60}" type="pres">
      <dgm:prSet presAssocID="{8152B914-79A9-4B77-AC2B-B74F5067995D}" presName="composite" presStyleCnt="0"/>
      <dgm:spPr/>
    </dgm:pt>
    <dgm:pt modelId="{53AE6B94-DF9A-4BAD-B953-C30EB74209D9}" type="pres">
      <dgm:prSet presAssocID="{8152B914-79A9-4B77-AC2B-B74F5067995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5BB8406-DDCB-4B14-B538-7FB9ADA283BA}" type="pres">
      <dgm:prSet presAssocID="{8152B914-79A9-4B77-AC2B-B74F5067995D}" presName="parSh" presStyleLbl="node1" presStyleIdx="1" presStyleCnt="3"/>
      <dgm:spPr/>
    </dgm:pt>
    <dgm:pt modelId="{9CE26FDE-F236-4A92-BF8F-C3F8E9A977E8}" type="pres">
      <dgm:prSet presAssocID="{8152B914-79A9-4B77-AC2B-B74F5067995D}" presName="desTx" presStyleLbl="fgAcc1" presStyleIdx="1" presStyleCnt="3">
        <dgm:presLayoutVars>
          <dgm:bulletEnabled val="1"/>
        </dgm:presLayoutVars>
      </dgm:prSet>
      <dgm:spPr/>
    </dgm:pt>
    <dgm:pt modelId="{A0AE66E9-5F05-4DD5-A696-2C04479E596D}" type="pres">
      <dgm:prSet presAssocID="{D900875C-9963-4724-9BC3-D710B685BCA5}" presName="sibTrans" presStyleLbl="sibTrans2D1" presStyleIdx="1" presStyleCnt="2"/>
      <dgm:spPr/>
    </dgm:pt>
    <dgm:pt modelId="{B1D13240-CA19-47FB-BA64-802776EEB01C}" type="pres">
      <dgm:prSet presAssocID="{D900875C-9963-4724-9BC3-D710B685BCA5}" presName="connTx" presStyleLbl="sibTrans2D1" presStyleIdx="1" presStyleCnt="2"/>
      <dgm:spPr/>
    </dgm:pt>
    <dgm:pt modelId="{857EAD17-7C7D-402D-B7D5-50C60B755723}" type="pres">
      <dgm:prSet presAssocID="{D7EC12BD-DCB2-44F1-B24A-13657E36A8B7}" presName="composite" presStyleCnt="0"/>
      <dgm:spPr/>
    </dgm:pt>
    <dgm:pt modelId="{718C05BB-5BF6-4FE2-80BD-B66C9FA81255}" type="pres">
      <dgm:prSet presAssocID="{D7EC12BD-DCB2-44F1-B24A-13657E36A8B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86BFAF-2EA7-4BB5-9A12-BFA1DE885733}" type="pres">
      <dgm:prSet presAssocID="{D7EC12BD-DCB2-44F1-B24A-13657E36A8B7}" presName="parSh" presStyleLbl="node1" presStyleIdx="2" presStyleCnt="3"/>
      <dgm:spPr/>
    </dgm:pt>
    <dgm:pt modelId="{84EA5717-DCC8-4C90-88B9-78F59DEDE8DB}" type="pres">
      <dgm:prSet presAssocID="{D7EC12BD-DCB2-44F1-B24A-13657E36A8B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1FED80D-81B0-4B24-8878-99473920B485}" srcId="{D7EC12BD-DCB2-44F1-B24A-13657E36A8B7}" destId="{093C60B7-5388-41BE-B26B-85C1BACB4634}" srcOrd="0" destOrd="0" parTransId="{1310A8F8-CF3A-4708-8240-A655B6194137}" sibTransId="{8AC94A39-D2CD-45D6-AA1F-8B76FE858A23}"/>
    <dgm:cxn modelId="{AB94F115-F722-4CAB-A4E2-BCF245A06147}" type="presOf" srcId="{D7EC12BD-DCB2-44F1-B24A-13657E36A8B7}" destId="{718C05BB-5BF6-4FE2-80BD-B66C9FA81255}" srcOrd="0" destOrd="0" presId="urn:microsoft.com/office/officeart/2005/8/layout/process3"/>
    <dgm:cxn modelId="{F6C84520-F26D-4885-ABA4-C7E5F4B5491E}" type="presOf" srcId="{7D891885-665D-435A-A169-FF58D2295C09}" destId="{622B9337-AA78-4BFA-AA88-E02F9B09DFC2}" srcOrd="0" destOrd="0" presId="urn:microsoft.com/office/officeart/2005/8/layout/process3"/>
    <dgm:cxn modelId="{3F80D525-7306-40AC-BB2D-30C0BC091F09}" type="presOf" srcId="{8152B914-79A9-4B77-AC2B-B74F5067995D}" destId="{53AE6B94-DF9A-4BAD-B953-C30EB74209D9}" srcOrd="0" destOrd="0" presId="urn:microsoft.com/office/officeart/2005/8/layout/process3"/>
    <dgm:cxn modelId="{AC3F4529-6C68-4BA9-8F2C-3005A5129A44}" srcId="{8152B914-79A9-4B77-AC2B-B74F5067995D}" destId="{B2A0D2FD-2D27-4DE0-8FD1-1852C13A87C1}" srcOrd="0" destOrd="0" parTransId="{110F1408-3038-402A-A012-5A6D7AD7C6E9}" sibTransId="{810061FE-10D4-48FC-BA4A-0BA2559A314F}"/>
    <dgm:cxn modelId="{436C8430-3981-4AF1-8545-12527C337760}" type="presOf" srcId="{7F0F1153-A020-44F0-875D-A8E7B6A81015}" destId="{49200C88-9ED3-476E-A6BC-50179428732C}" srcOrd="1" destOrd="0" presId="urn:microsoft.com/office/officeart/2005/8/layout/process3"/>
    <dgm:cxn modelId="{B96BFB32-7F27-48FA-B0B2-596375252039}" srcId="{A6313A5E-4D7E-4072-A835-AE1988A0BC23}" destId="{D7EC12BD-DCB2-44F1-B24A-13657E36A8B7}" srcOrd="2" destOrd="0" parTransId="{BAD554B3-CBD5-411C-A005-362EF1D1A2B7}" sibTransId="{CC5EFC0B-14EA-4A8D-BD92-11C22380F537}"/>
    <dgm:cxn modelId="{252ED837-EC2A-4D9C-92E6-AD4AF80E9EFE}" type="presOf" srcId="{D7EC12BD-DCB2-44F1-B24A-13657E36A8B7}" destId="{0E86BFAF-2EA7-4BB5-9A12-BFA1DE885733}" srcOrd="1" destOrd="0" presId="urn:microsoft.com/office/officeart/2005/8/layout/process3"/>
    <dgm:cxn modelId="{24FBDB41-10AC-4849-AD66-98DB39807D57}" type="presOf" srcId="{A6313A5E-4D7E-4072-A835-AE1988A0BC23}" destId="{438D1D82-695C-4785-A6BE-67BCCD07969D}" srcOrd="0" destOrd="0" presId="urn:microsoft.com/office/officeart/2005/8/layout/process3"/>
    <dgm:cxn modelId="{67CF1E68-D086-4945-BBED-301D429C6EBA}" type="presOf" srcId="{093C60B7-5388-41BE-B26B-85C1BACB4634}" destId="{84EA5717-DCC8-4C90-88B9-78F59DEDE8DB}" srcOrd="0" destOrd="0" presId="urn:microsoft.com/office/officeart/2005/8/layout/process3"/>
    <dgm:cxn modelId="{2D5EA278-9EBD-48AE-9F9E-D5FB19F72773}" type="presOf" srcId="{B2A0D2FD-2D27-4DE0-8FD1-1852C13A87C1}" destId="{9CE26FDE-F236-4A92-BF8F-C3F8E9A977E8}" srcOrd="0" destOrd="0" presId="urn:microsoft.com/office/officeart/2005/8/layout/process3"/>
    <dgm:cxn modelId="{F5D36A9B-6EFF-4566-91A8-AC12C4BE9C69}" type="presOf" srcId="{D900875C-9963-4724-9BC3-D710B685BCA5}" destId="{B1D13240-CA19-47FB-BA64-802776EEB01C}" srcOrd="1" destOrd="0" presId="urn:microsoft.com/office/officeart/2005/8/layout/process3"/>
    <dgm:cxn modelId="{39D3B6AE-5253-4325-9536-14327077CEC4}" srcId="{A6313A5E-4D7E-4072-A835-AE1988A0BC23}" destId="{7F0F1153-A020-44F0-875D-A8E7B6A81015}" srcOrd="0" destOrd="0" parTransId="{D2D9954F-AEAA-410A-9455-F10A0F3FD312}" sibTransId="{FAD3D783-D5AA-4D75-83DE-C32EA2CFD0B3}"/>
    <dgm:cxn modelId="{693CF1B2-7D0C-471D-910F-4075976FC85F}" type="presOf" srcId="{FAD3D783-D5AA-4D75-83DE-C32EA2CFD0B3}" destId="{C95D76A3-49C6-4A7C-856F-85C831BAC842}" srcOrd="0" destOrd="0" presId="urn:microsoft.com/office/officeart/2005/8/layout/process3"/>
    <dgm:cxn modelId="{BC9B6EF7-64DE-4C13-93CC-56AA4AD0AF41}" type="presOf" srcId="{FAD3D783-D5AA-4D75-83DE-C32EA2CFD0B3}" destId="{77FEAE60-2772-4212-98EA-2CA5CB56EC6C}" srcOrd="1" destOrd="0" presId="urn:microsoft.com/office/officeart/2005/8/layout/process3"/>
    <dgm:cxn modelId="{4135ABF8-72A8-4DE3-8C42-C089BB6BF4E4}" srcId="{7F0F1153-A020-44F0-875D-A8E7B6A81015}" destId="{7D891885-665D-435A-A169-FF58D2295C09}" srcOrd="0" destOrd="0" parTransId="{BC4B6C60-3E02-429E-A0DB-D3623DA328B4}" sibTransId="{E7F10F55-FC9A-4FC3-8149-173C29F87902}"/>
    <dgm:cxn modelId="{2795F9F8-1D8A-4443-85F5-4BC9D94CBC91}" type="presOf" srcId="{D900875C-9963-4724-9BC3-D710B685BCA5}" destId="{A0AE66E9-5F05-4DD5-A696-2C04479E596D}" srcOrd="0" destOrd="0" presId="urn:microsoft.com/office/officeart/2005/8/layout/process3"/>
    <dgm:cxn modelId="{BC873FFC-3B42-468B-9B63-17DF224094C8}" srcId="{A6313A5E-4D7E-4072-A835-AE1988A0BC23}" destId="{8152B914-79A9-4B77-AC2B-B74F5067995D}" srcOrd="1" destOrd="0" parTransId="{F10C1DA1-B333-4EB1-A69E-22EBBCA7BB61}" sibTransId="{D900875C-9963-4724-9BC3-D710B685BCA5}"/>
    <dgm:cxn modelId="{24957AFC-D4F8-40F7-A003-7A37E1A00200}" type="presOf" srcId="{7F0F1153-A020-44F0-875D-A8E7B6A81015}" destId="{93D0CDCD-721F-4B17-8CED-17968F79C935}" srcOrd="0" destOrd="0" presId="urn:microsoft.com/office/officeart/2005/8/layout/process3"/>
    <dgm:cxn modelId="{81FF89FC-4AA9-44C5-8475-02F23464C4F3}" type="presOf" srcId="{8152B914-79A9-4B77-AC2B-B74F5067995D}" destId="{E5BB8406-DDCB-4B14-B538-7FB9ADA283BA}" srcOrd="1" destOrd="0" presId="urn:microsoft.com/office/officeart/2005/8/layout/process3"/>
    <dgm:cxn modelId="{237994D0-585A-40FF-81A1-FEE0115E26F4}" type="presParOf" srcId="{438D1D82-695C-4785-A6BE-67BCCD07969D}" destId="{EBEC0837-DE3E-435E-839D-7D5A80337098}" srcOrd="0" destOrd="0" presId="urn:microsoft.com/office/officeart/2005/8/layout/process3"/>
    <dgm:cxn modelId="{947CDDCD-67B9-4A08-85B9-A11CC8DF05E2}" type="presParOf" srcId="{EBEC0837-DE3E-435E-839D-7D5A80337098}" destId="{93D0CDCD-721F-4B17-8CED-17968F79C935}" srcOrd="0" destOrd="0" presId="urn:microsoft.com/office/officeart/2005/8/layout/process3"/>
    <dgm:cxn modelId="{3894FFF3-A2FF-4F2C-802C-D620D4149783}" type="presParOf" srcId="{EBEC0837-DE3E-435E-839D-7D5A80337098}" destId="{49200C88-9ED3-476E-A6BC-50179428732C}" srcOrd="1" destOrd="0" presId="urn:microsoft.com/office/officeart/2005/8/layout/process3"/>
    <dgm:cxn modelId="{31812BB5-374B-4A71-B8EA-36CE045AC619}" type="presParOf" srcId="{EBEC0837-DE3E-435E-839D-7D5A80337098}" destId="{622B9337-AA78-4BFA-AA88-E02F9B09DFC2}" srcOrd="2" destOrd="0" presId="urn:microsoft.com/office/officeart/2005/8/layout/process3"/>
    <dgm:cxn modelId="{5D8A0502-33BE-4EC4-99C3-DDDB8FA3F87F}" type="presParOf" srcId="{438D1D82-695C-4785-A6BE-67BCCD07969D}" destId="{C95D76A3-49C6-4A7C-856F-85C831BAC842}" srcOrd="1" destOrd="0" presId="urn:microsoft.com/office/officeart/2005/8/layout/process3"/>
    <dgm:cxn modelId="{6FD99C1C-5E30-49EC-8D2C-C2E0382C03D8}" type="presParOf" srcId="{C95D76A3-49C6-4A7C-856F-85C831BAC842}" destId="{77FEAE60-2772-4212-98EA-2CA5CB56EC6C}" srcOrd="0" destOrd="0" presId="urn:microsoft.com/office/officeart/2005/8/layout/process3"/>
    <dgm:cxn modelId="{6A238826-F1B4-4779-9F5B-4EFB109DB034}" type="presParOf" srcId="{438D1D82-695C-4785-A6BE-67BCCD07969D}" destId="{2E0BCB1A-DCB0-493C-B02B-0086BDF36A60}" srcOrd="2" destOrd="0" presId="urn:microsoft.com/office/officeart/2005/8/layout/process3"/>
    <dgm:cxn modelId="{02E98480-B89B-480E-8E05-691AF9113E1C}" type="presParOf" srcId="{2E0BCB1A-DCB0-493C-B02B-0086BDF36A60}" destId="{53AE6B94-DF9A-4BAD-B953-C30EB74209D9}" srcOrd="0" destOrd="0" presId="urn:microsoft.com/office/officeart/2005/8/layout/process3"/>
    <dgm:cxn modelId="{68A47A56-4768-426A-9764-674A0AF6A57E}" type="presParOf" srcId="{2E0BCB1A-DCB0-493C-B02B-0086BDF36A60}" destId="{E5BB8406-DDCB-4B14-B538-7FB9ADA283BA}" srcOrd="1" destOrd="0" presId="urn:microsoft.com/office/officeart/2005/8/layout/process3"/>
    <dgm:cxn modelId="{23FBEDD4-D951-429E-9A98-EA34671397B8}" type="presParOf" srcId="{2E0BCB1A-DCB0-493C-B02B-0086BDF36A60}" destId="{9CE26FDE-F236-4A92-BF8F-C3F8E9A977E8}" srcOrd="2" destOrd="0" presId="urn:microsoft.com/office/officeart/2005/8/layout/process3"/>
    <dgm:cxn modelId="{FABF7FBF-60D2-47FA-AA67-7A27F32FFBDB}" type="presParOf" srcId="{438D1D82-695C-4785-A6BE-67BCCD07969D}" destId="{A0AE66E9-5F05-4DD5-A696-2C04479E596D}" srcOrd="3" destOrd="0" presId="urn:microsoft.com/office/officeart/2005/8/layout/process3"/>
    <dgm:cxn modelId="{32D07D0A-C1AA-4D05-A235-C205F4FA9708}" type="presParOf" srcId="{A0AE66E9-5F05-4DD5-A696-2C04479E596D}" destId="{B1D13240-CA19-47FB-BA64-802776EEB01C}" srcOrd="0" destOrd="0" presId="urn:microsoft.com/office/officeart/2005/8/layout/process3"/>
    <dgm:cxn modelId="{E5997330-DBE1-4BE4-90AF-8FD2F184A312}" type="presParOf" srcId="{438D1D82-695C-4785-A6BE-67BCCD07969D}" destId="{857EAD17-7C7D-402D-B7D5-50C60B755723}" srcOrd="4" destOrd="0" presId="urn:microsoft.com/office/officeart/2005/8/layout/process3"/>
    <dgm:cxn modelId="{DEAD515A-C0A6-4144-9B4D-3BD8A0E2714A}" type="presParOf" srcId="{857EAD17-7C7D-402D-B7D5-50C60B755723}" destId="{718C05BB-5BF6-4FE2-80BD-B66C9FA81255}" srcOrd="0" destOrd="0" presId="urn:microsoft.com/office/officeart/2005/8/layout/process3"/>
    <dgm:cxn modelId="{7CE5B3F8-4630-40A5-98A3-BDA0EB0EA422}" type="presParOf" srcId="{857EAD17-7C7D-402D-B7D5-50C60B755723}" destId="{0E86BFAF-2EA7-4BB5-9A12-BFA1DE885733}" srcOrd="1" destOrd="0" presId="urn:microsoft.com/office/officeart/2005/8/layout/process3"/>
    <dgm:cxn modelId="{5F189D51-7F42-4879-9451-4FF3029B7A16}" type="presParOf" srcId="{857EAD17-7C7D-402D-B7D5-50C60B755723}" destId="{84EA5717-DCC8-4C90-88B9-78F59DEDE8D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13A5E-4D7E-4072-A835-AE1988A0BC2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0F1153-A020-44F0-875D-A8E7B6A81015}">
      <dgm:prSet phldrT="[Texto]"/>
      <dgm:spPr>
        <a:solidFill>
          <a:srgbClr val="3A6275"/>
        </a:solidFill>
      </dgm:spPr>
      <dgm:t>
        <a:bodyPr/>
        <a:lstStyle/>
        <a:p>
          <a:pPr algn="ctr"/>
          <a:r>
            <a:rPr lang="pt-BR" b="1" dirty="0"/>
            <a:t>50m²</a:t>
          </a:r>
        </a:p>
      </dgm:t>
    </dgm:pt>
    <dgm:pt modelId="{D2D9954F-AEAA-410A-9455-F10A0F3FD312}" type="parTrans" cxnId="{39D3B6AE-5253-4325-9536-14327077CEC4}">
      <dgm:prSet/>
      <dgm:spPr/>
      <dgm:t>
        <a:bodyPr/>
        <a:lstStyle/>
        <a:p>
          <a:endParaRPr lang="pt-BR"/>
        </a:p>
      </dgm:t>
    </dgm:pt>
    <dgm:pt modelId="{FAD3D783-D5AA-4D75-83DE-C32EA2CFD0B3}" type="sibTrans" cxnId="{39D3B6AE-5253-4325-9536-14327077CEC4}">
      <dgm:prSet/>
      <dgm:spPr/>
      <dgm:t>
        <a:bodyPr/>
        <a:lstStyle/>
        <a:p>
          <a:endParaRPr lang="pt-BR"/>
        </a:p>
      </dgm:t>
    </dgm:pt>
    <dgm:pt modelId="{7D891885-665D-435A-A169-FF58D2295C09}">
      <dgm:prSet phldrT="[Texto]"/>
      <dgm:spPr/>
      <dgm:t>
        <a:bodyPr/>
        <a:lstStyle/>
        <a:p>
          <a:pPr algn="ctr"/>
          <a:r>
            <a:rPr lang="pt-BR" b="1" dirty="0"/>
            <a:t>R$ 78,50</a:t>
          </a:r>
        </a:p>
      </dgm:t>
    </dgm:pt>
    <dgm:pt modelId="{BC4B6C60-3E02-429E-A0DB-D3623DA328B4}" type="parTrans" cxnId="{4135ABF8-72A8-4DE3-8C42-C089BB6BF4E4}">
      <dgm:prSet/>
      <dgm:spPr/>
      <dgm:t>
        <a:bodyPr/>
        <a:lstStyle/>
        <a:p>
          <a:endParaRPr lang="pt-BR"/>
        </a:p>
      </dgm:t>
    </dgm:pt>
    <dgm:pt modelId="{E7F10F55-FC9A-4FC3-8149-173C29F87902}" type="sibTrans" cxnId="{4135ABF8-72A8-4DE3-8C42-C089BB6BF4E4}">
      <dgm:prSet/>
      <dgm:spPr/>
      <dgm:t>
        <a:bodyPr/>
        <a:lstStyle/>
        <a:p>
          <a:endParaRPr lang="pt-BR"/>
        </a:p>
      </dgm:t>
    </dgm:pt>
    <dgm:pt modelId="{8152B914-79A9-4B77-AC2B-B74F5067995D}">
      <dgm:prSet phldrT="[Texto]"/>
      <dgm:spPr>
        <a:solidFill>
          <a:srgbClr val="3A6275"/>
        </a:solidFill>
      </dgm:spPr>
      <dgm:t>
        <a:bodyPr/>
        <a:lstStyle/>
        <a:p>
          <a:pPr algn="ctr"/>
          <a:r>
            <a:rPr lang="pt-BR" b="1" dirty="0"/>
            <a:t>100 m²</a:t>
          </a:r>
        </a:p>
      </dgm:t>
    </dgm:pt>
    <dgm:pt modelId="{F10C1DA1-B333-4EB1-A69E-22EBBCA7BB61}" type="parTrans" cxnId="{BC873FFC-3B42-468B-9B63-17DF224094C8}">
      <dgm:prSet/>
      <dgm:spPr/>
      <dgm:t>
        <a:bodyPr/>
        <a:lstStyle/>
        <a:p>
          <a:endParaRPr lang="pt-BR"/>
        </a:p>
      </dgm:t>
    </dgm:pt>
    <dgm:pt modelId="{D900875C-9963-4724-9BC3-D710B685BCA5}" type="sibTrans" cxnId="{BC873FFC-3B42-468B-9B63-17DF224094C8}">
      <dgm:prSet/>
      <dgm:spPr/>
      <dgm:t>
        <a:bodyPr/>
        <a:lstStyle/>
        <a:p>
          <a:endParaRPr lang="pt-BR"/>
        </a:p>
      </dgm:t>
    </dgm:pt>
    <dgm:pt modelId="{B2A0D2FD-2D27-4DE0-8FD1-1852C13A87C1}">
      <dgm:prSet phldrT="[Texto]"/>
      <dgm:spPr/>
      <dgm:t>
        <a:bodyPr/>
        <a:lstStyle/>
        <a:p>
          <a:pPr algn="ctr"/>
          <a:r>
            <a:rPr lang="pt-BR" b="1" dirty="0"/>
            <a:t>R$ 157,00</a:t>
          </a:r>
        </a:p>
      </dgm:t>
    </dgm:pt>
    <dgm:pt modelId="{110F1408-3038-402A-A012-5A6D7AD7C6E9}" type="parTrans" cxnId="{AC3F4529-6C68-4BA9-8F2C-3005A5129A44}">
      <dgm:prSet/>
      <dgm:spPr/>
      <dgm:t>
        <a:bodyPr/>
        <a:lstStyle/>
        <a:p>
          <a:endParaRPr lang="pt-BR"/>
        </a:p>
      </dgm:t>
    </dgm:pt>
    <dgm:pt modelId="{810061FE-10D4-48FC-BA4A-0BA2559A314F}" type="sibTrans" cxnId="{AC3F4529-6C68-4BA9-8F2C-3005A5129A44}">
      <dgm:prSet/>
      <dgm:spPr/>
      <dgm:t>
        <a:bodyPr/>
        <a:lstStyle/>
        <a:p>
          <a:endParaRPr lang="pt-BR"/>
        </a:p>
      </dgm:t>
    </dgm:pt>
    <dgm:pt modelId="{D7EC12BD-DCB2-44F1-B24A-13657E36A8B7}">
      <dgm:prSet phldrT="[Texto]"/>
      <dgm:spPr>
        <a:solidFill>
          <a:srgbClr val="3A6275"/>
        </a:solidFill>
      </dgm:spPr>
      <dgm:t>
        <a:bodyPr/>
        <a:lstStyle/>
        <a:p>
          <a:pPr algn="ctr"/>
          <a:r>
            <a:rPr lang="pt-BR" b="1" dirty="0"/>
            <a:t>200m³</a:t>
          </a:r>
        </a:p>
      </dgm:t>
    </dgm:pt>
    <dgm:pt modelId="{BAD554B3-CBD5-411C-A005-362EF1D1A2B7}" type="parTrans" cxnId="{B96BFB32-7F27-48FA-B0B2-596375252039}">
      <dgm:prSet/>
      <dgm:spPr/>
      <dgm:t>
        <a:bodyPr/>
        <a:lstStyle/>
        <a:p>
          <a:endParaRPr lang="pt-BR"/>
        </a:p>
      </dgm:t>
    </dgm:pt>
    <dgm:pt modelId="{CC5EFC0B-14EA-4A8D-BD92-11C22380F537}" type="sibTrans" cxnId="{B96BFB32-7F27-48FA-B0B2-596375252039}">
      <dgm:prSet/>
      <dgm:spPr/>
      <dgm:t>
        <a:bodyPr/>
        <a:lstStyle/>
        <a:p>
          <a:endParaRPr lang="pt-BR"/>
        </a:p>
      </dgm:t>
    </dgm:pt>
    <dgm:pt modelId="{093C60B7-5388-41BE-B26B-85C1BACB4634}">
      <dgm:prSet phldrT="[Texto]"/>
      <dgm:spPr/>
      <dgm:t>
        <a:bodyPr/>
        <a:lstStyle/>
        <a:p>
          <a:pPr algn="ctr"/>
          <a:r>
            <a:rPr lang="pt-BR" b="1" dirty="0"/>
            <a:t>R$ 314,00</a:t>
          </a:r>
        </a:p>
      </dgm:t>
    </dgm:pt>
    <dgm:pt modelId="{1310A8F8-CF3A-4708-8240-A655B6194137}" type="parTrans" cxnId="{61FED80D-81B0-4B24-8878-99473920B485}">
      <dgm:prSet/>
      <dgm:spPr/>
      <dgm:t>
        <a:bodyPr/>
        <a:lstStyle/>
        <a:p>
          <a:endParaRPr lang="pt-BR"/>
        </a:p>
      </dgm:t>
    </dgm:pt>
    <dgm:pt modelId="{8AC94A39-D2CD-45D6-AA1F-8B76FE858A23}" type="sibTrans" cxnId="{61FED80D-81B0-4B24-8878-99473920B485}">
      <dgm:prSet/>
      <dgm:spPr/>
      <dgm:t>
        <a:bodyPr/>
        <a:lstStyle/>
        <a:p>
          <a:endParaRPr lang="pt-BR"/>
        </a:p>
      </dgm:t>
    </dgm:pt>
    <dgm:pt modelId="{438D1D82-695C-4785-A6BE-67BCCD07969D}" type="pres">
      <dgm:prSet presAssocID="{A6313A5E-4D7E-4072-A835-AE1988A0BC23}" presName="linearFlow" presStyleCnt="0">
        <dgm:presLayoutVars>
          <dgm:dir/>
          <dgm:animLvl val="lvl"/>
          <dgm:resizeHandles val="exact"/>
        </dgm:presLayoutVars>
      </dgm:prSet>
      <dgm:spPr/>
    </dgm:pt>
    <dgm:pt modelId="{EBEC0837-DE3E-435E-839D-7D5A80337098}" type="pres">
      <dgm:prSet presAssocID="{7F0F1153-A020-44F0-875D-A8E7B6A81015}" presName="composite" presStyleCnt="0"/>
      <dgm:spPr/>
    </dgm:pt>
    <dgm:pt modelId="{93D0CDCD-721F-4B17-8CED-17968F79C935}" type="pres">
      <dgm:prSet presAssocID="{7F0F1153-A020-44F0-875D-A8E7B6A8101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9200C88-9ED3-476E-A6BC-50179428732C}" type="pres">
      <dgm:prSet presAssocID="{7F0F1153-A020-44F0-875D-A8E7B6A81015}" presName="parSh" presStyleLbl="node1" presStyleIdx="0" presStyleCnt="3"/>
      <dgm:spPr/>
    </dgm:pt>
    <dgm:pt modelId="{622B9337-AA78-4BFA-AA88-E02F9B09DFC2}" type="pres">
      <dgm:prSet presAssocID="{7F0F1153-A020-44F0-875D-A8E7B6A81015}" presName="desTx" presStyleLbl="fgAcc1" presStyleIdx="0" presStyleCnt="3">
        <dgm:presLayoutVars>
          <dgm:bulletEnabled val="1"/>
        </dgm:presLayoutVars>
      </dgm:prSet>
      <dgm:spPr/>
    </dgm:pt>
    <dgm:pt modelId="{C95D76A3-49C6-4A7C-856F-85C831BAC842}" type="pres">
      <dgm:prSet presAssocID="{FAD3D783-D5AA-4D75-83DE-C32EA2CFD0B3}" presName="sibTrans" presStyleLbl="sibTrans2D1" presStyleIdx="0" presStyleCnt="2"/>
      <dgm:spPr/>
    </dgm:pt>
    <dgm:pt modelId="{77FEAE60-2772-4212-98EA-2CA5CB56EC6C}" type="pres">
      <dgm:prSet presAssocID="{FAD3D783-D5AA-4D75-83DE-C32EA2CFD0B3}" presName="connTx" presStyleLbl="sibTrans2D1" presStyleIdx="0" presStyleCnt="2"/>
      <dgm:spPr/>
    </dgm:pt>
    <dgm:pt modelId="{2E0BCB1A-DCB0-493C-B02B-0086BDF36A60}" type="pres">
      <dgm:prSet presAssocID="{8152B914-79A9-4B77-AC2B-B74F5067995D}" presName="composite" presStyleCnt="0"/>
      <dgm:spPr/>
    </dgm:pt>
    <dgm:pt modelId="{53AE6B94-DF9A-4BAD-B953-C30EB74209D9}" type="pres">
      <dgm:prSet presAssocID="{8152B914-79A9-4B77-AC2B-B74F5067995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5BB8406-DDCB-4B14-B538-7FB9ADA283BA}" type="pres">
      <dgm:prSet presAssocID="{8152B914-79A9-4B77-AC2B-B74F5067995D}" presName="parSh" presStyleLbl="node1" presStyleIdx="1" presStyleCnt="3"/>
      <dgm:spPr/>
    </dgm:pt>
    <dgm:pt modelId="{9CE26FDE-F236-4A92-BF8F-C3F8E9A977E8}" type="pres">
      <dgm:prSet presAssocID="{8152B914-79A9-4B77-AC2B-B74F5067995D}" presName="desTx" presStyleLbl="fgAcc1" presStyleIdx="1" presStyleCnt="3">
        <dgm:presLayoutVars>
          <dgm:bulletEnabled val="1"/>
        </dgm:presLayoutVars>
      </dgm:prSet>
      <dgm:spPr/>
    </dgm:pt>
    <dgm:pt modelId="{A0AE66E9-5F05-4DD5-A696-2C04479E596D}" type="pres">
      <dgm:prSet presAssocID="{D900875C-9963-4724-9BC3-D710B685BCA5}" presName="sibTrans" presStyleLbl="sibTrans2D1" presStyleIdx="1" presStyleCnt="2"/>
      <dgm:spPr/>
    </dgm:pt>
    <dgm:pt modelId="{B1D13240-CA19-47FB-BA64-802776EEB01C}" type="pres">
      <dgm:prSet presAssocID="{D900875C-9963-4724-9BC3-D710B685BCA5}" presName="connTx" presStyleLbl="sibTrans2D1" presStyleIdx="1" presStyleCnt="2"/>
      <dgm:spPr/>
    </dgm:pt>
    <dgm:pt modelId="{857EAD17-7C7D-402D-B7D5-50C60B755723}" type="pres">
      <dgm:prSet presAssocID="{D7EC12BD-DCB2-44F1-B24A-13657E36A8B7}" presName="composite" presStyleCnt="0"/>
      <dgm:spPr/>
    </dgm:pt>
    <dgm:pt modelId="{718C05BB-5BF6-4FE2-80BD-B66C9FA81255}" type="pres">
      <dgm:prSet presAssocID="{D7EC12BD-DCB2-44F1-B24A-13657E36A8B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E86BFAF-2EA7-4BB5-9A12-BFA1DE885733}" type="pres">
      <dgm:prSet presAssocID="{D7EC12BD-DCB2-44F1-B24A-13657E36A8B7}" presName="parSh" presStyleLbl="node1" presStyleIdx="2" presStyleCnt="3"/>
      <dgm:spPr/>
    </dgm:pt>
    <dgm:pt modelId="{84EA5717-DCC8-4C90-88B9-78F59DEDE8DB}" type="pres">
      <dgm:prSet presAssocID="{D7EC12BD-DCB2-44F1-B24A-13657E36A8B7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1FED80D-81B0-4B24-8878-99473920B485}" srcId="{D7EC12BD-DCB2-44F1-B24A-13657E36A8B7}" destId="{093C60B7-5388-41BE-B26B-85C1BACB4634}" srcOrd="0" destOrd="0" parTransId="{1310A8F8-CF3A-4708-8240-A655B6194137}" sibTransId="{8AC94A39-D2CD-45D6-AA1F-8B76FE858A23}"/>
    <dgm:cxn modelId="{AB94F115-F722-4CAB-A4E2-BCF245A06147}" type="presOf" srcId="{D7EC12BD-DCB2-44F1-B24A-13657E36A8B7}" destId="{718C05BB-5BF6-4FE2-80BD-B66C9FA81255}" srcOrd="0" destOrd="0" presId="urn:microsoft.com/office/officeart/2005/8/layout/process3"/>
    <dgm:cxn modelId="{F6C84520-F26D-4885-ABA4-C7E5F4B5491E}" type="presOf" srcId="{7D891885-665D-435A-A169-FF58D2295C09}" destId="{622B9337-AA78-4BFA-AA88-E02F9B09DFC2}" srcOrd="0" destOrd="0" presId="urn:microsoft.com/office/officeart/2005/8/layout/process3"/>
    <dgm:cxn modelId="{3F80D525-7306-40AC-BB2D-30C0BC091F09}" type="presOf" srcId="{8152B914-79A9-4B77-AC2B-B74F5067995D}" destId="{53AE6B94-DF9A-4BAD-B953-C30EB74209D9}" srcOrd="0" destOrd="0" presId="urn:microsoft.com/office/officeart/2005/8/layout/process3"/>
    <dgm:cxn modelId="{AC3F4529-6C68-4BA9-8F2C-3005A5129A44}" srcId="{8152B914-79A9-4B77-AC2B-B74F5067995D}" destId="{B2A0D2FD-2D27-4DE0-8FD1-1852C13A87C1}" srcOrd="0" destOrd="0" parTransId="{110F1408-3038-402A-A012-5A6D7AD7C6E9}" sibTransId="{810061FE-10D4-48FC-BA4A-0BA2559A314F}"/>
    <dgm:cxn modelId="{436C8430-3981-4AF1-8545-12527C337760}" type="presOf" srcId="{7F0F1153-A020-44F0-875D-A8E7B6A81015}" destId="{49200C88-9ED3-476E-A6BC-50179428732C}" srcOrd="1" destOrd="0" presId="urn:microsoft.com/office/officeart/2005/8/layout/process3"/>
    <dgm:cxn modelId="{B96BFB32-7F27-48FA-B0B2-596375252039}" srcId="{A6313A5E-4D7E-4072-A835-AE1988A0BC23}" destId="{D7EC12BD-DCB2-44F1-B24A-13657E36A8B7}" srcOrd="2" destOrd="0" parTransId="{BAD554B3-CBD5-411C-A005-362EF1D1A2B7}" sibTransId="{CC5EFC0B-14EA-4A8D-BD92-11C22380F537}"/>
    <dgm:cxn modelId="{252ED837-EC2A-4D9C-92E6-AD4AF80E9EFE}" type="presOf" srcId="{D7EC12BD-DCB2-44F1-B24A-13657E36A8B7}" destId="{0E86BFAF-2EA7-4BB5-9A12-BFA1DE885733}" srcOrd="1" destOrd="0" presId="urn:microsoft.com/office/officeart/2005/8/layout/process3"/>
    <dgm:cxn modelId="{24FBDB41-10AC-4849-AD66-98DB39807D57}" type="presOf" srcId="{A6313A5E-4D7E-4072-A835-AE1988A0BC23}" destId="{438D1D82-695C-4785-A6BE-67BCCD07969D}" srcOrd="0" destOrd="0" presId="urn:microsoft.com/office/officeart/2005/8/layout/process3"/>
    <dgm:cxn modelId="{67CF1E68-D086-4945-BBED-301D429C6EBA}" type="presOf" srcId="{093C60B7-5388-41BE-B26B-85C1BACB4634}" destId="{84EA5717-DCC8-4C90-88B9-78F59DEDE8DB}" srcOrd="0" destOrd="0" presId="urn:microsoft.com/office/officeart/2005/8/layout/process3"/>
    <dgm:cxn modelId="{2D5EA278-9EBD-48AE-9F9E-D5FB19F72773}" type="presOf" srcId="{B2A0D2FD-2D27-4DE0-8FD1-1852C13A87C1}" destId="{9CE26FDE-F236-4A92-BF8F-C3F8E9A977E8}" srcOrd="0" destOrd="0" presId="urn:microsoft.com/office/officeart/2005/8/layout/process3"/>
    <dgm:cxn modelId="{F5D36A9B-6EFF-4566-91A8-AC12C4BE9C69}" type="presOf" srcId="{D900875C-9963-4724-9BC3-D710B685BCA5}" destId="{B1D13240-CA19-47FB-BA64-802776EEB01C}" srcOrd="1" destOrd="0" presId="urn:microsoft.com/office/officeart/2005/8/layout/process3"/>
    <dgm:cxn modelId="{39D3B6AE-5253-4325-9536-14327077CEC4}" srcId="{A6313A5E-4D7E-4072-A835-AE1988A0BC23}" destId="{7F0F1153-A020-44F0-875D-A8E7B6A81015}" srcOrd="0" destOrd="0" parTransId="{D2D9954F-AEAA-410A-9455-F10A0F3FD312}" sibTransId="{FAD3D783-D5AA-4D75-83DE-C32EA2CFD0B3}"/>
    <dgm:cxn modelId="{693CF1B2-7D0C-471D-910F-4075976FC85F}" type="presOf" srcId="{FAD3D783-D5AA-4D75-83DE-C32EA2CFD0B3}" destId="{C95D76A3-49C6-4A7C-856F-85C831BAC842}" srcOrd="0" destOrd="0" presId="urn:microsoft.com/office/officeart/2005/8/layout/process3"/>
    <dgm:cxn modelId="{BC9B6EF7-64DE-4C13-93CC-56AA4AD0AF41}" type="presOf" srcId="{FAD3D783-D5AA-4D75-83DE-C32EA2CFD0B3}" destId="{77FEAE60-2772-4212-98EA-2CA5CB56EC6C}" srcOrd="1" destOrd="0" presId="urn:microsoft.com/office/officeart/2005/8/layout/process3"/>
    <dgm:cxn modelId="{4135ABF8-72A8-4DE3-8C42-C089BB6BF4E4}" srcId="{7F0F1153-A020-44F0-875D-A8E7B6A81015}" destId="{7D891885-665D-435A-A169-FF58D2295C09}" srcOrd="0" destOrd="0" parTransId="{BC4B6C60-3E02-429E-A0DB-D3623DA328B4}" sibTransId="{E7F10F55-FC9A-4FC3-8149-173C29F87902}"/>
    <dgm:cxn modelId="{2795F9F8-1D8A-4443-85F5-4BC9D94CBC91}" type="presOf" srcId="{D900875C-9963-4724-9BC3-D710B685BCA5}" destId="{A0AE66E9-5F05-4DD5-A696-2C04479E596D}" srcOrd="0" destOrd="0" presId="urn:microsoft.com/office/officeart/2005/8/layout/process3"/>
    <dgm:cxn modelId="{BC873FFC-3B42-468B-9B63-17DF224094C8}" srcId="{A6313A5E-4D7E-4072-A835-AE1988A0BC23}" destId="{8152B914-79A9-4B77-AC2B-B74F5067995D}" srcOrd="1" destOrd="0" parTransId="{F10C1DA1-B333-4EB1-A69E-22EBBCA7BB61}" sibTransId="{D900875C-9963-4724-9BC3-D710B685BCA5}"/>
    <dgm:cxn modelId="{24957AFC-D4F8-40F7-A003-7A37E1A00200}" type="presOf" srcId="{7F0F1153-A020-44F0-875D-A8E7B6A81015}" destId="{93D0CDCD-721F-4B17-8CED-17968F79C935}" srcOrd="0" destOrd="0" presId="urn:microsoft.com/office/officeart/2005/8/layout/process3"/>
    <dgm:cxn modelId="{81FF89FC-4AA9-44C5-8475-02F23464C4F3}" type="presOf" srcId="{8152B914-79A9-4B77-AC2B-B74F5067995D}" destId="{E5BB8406-DDCB-4B14-B538-7FB9ADA283BA}" srcOrd="1" destOrd="0" presId="urn:microsoft.com/office/officeart/2005/8/layout/process3"/>
    <dgm:cxn modelId="{237994D0-585A-40FF-81A1-FEE0115E26F4}" type="presParOf" srcId="{438D1D82-695C-4785-A6BE-67BCCD07969D}" destId="{EBEC0837-DE3E-435E-839D-7D5A80337098}" srcOrd="0" destOrd="0" presId="urn:microsoft.com/office/officeart/2005/8/layout/process3"/>
    <dgm:cxn modelId="{947CDDCD-67B9-4A08-85B9-A11CC8DF05E2}" type="presParOf" srcId="{EBEC0837-DE3E-435E-839D-7D5A80337098}" destId="{93D0CDCD-721F-4B17-8CED-17968F79C935}" srcOrd="0" destOrd="0" presId="urn:microsoft.com/office/officeart/2005/8/layout/process3"/>
    <dgm:cxn modelId="{3894FFF3-A2FF-4F2C-802C-D620D4149783}" type="presParOf" srcId="{EBEC0837-DE3E-435E-839D-7D5A80337098}" destId="{49200C88-9ED3-476E-A6BC-50179428732C}" srcOrd="1" destOrd="0" presId="urn:microsoft.com/office/officeart/2005/8/layout/process3"/>
    <dgm:cxn modelId="{31812BB5-374B-4A71-B8EA-36CE045AC619}" type="presParOf" srcId="{EBEC0837-DE3E-435E-839D-7D5A80337098}" destId="{622B9337-AA78-4BFA-AA88-E02F9B09DFC2}" srcOrd="2" destOrd="0" presId="urn:microsoft.com/office/officeart/2005/8/layout/process3"/>
    <dgm:cxn modelId="{5D8A0502-33BE-4EC4-99C3-DDDB8FA3F87F}" type="presParOf" srcId="{438D1D82-695C-4785-A6BE-67BCCD07969D}" destId="{C95D76A3-49C6-4A7C-856F-85C831BAC842}" srcOrd="1" destOrd="0" presId="urn:microsoft.com/office/officeart/2005/8/layout/process3"/>
    <dgm:cxn modelId="{6FD99C1C-5E30-49EC-8D2C-C2E0382C03D8}" type="presParOf" srcId="{C95D76A3-49C6-4A7C-856F-85C831BAC842}" destId="{77FEAE60-2772-4212-98EA-2CA5CB56EC6C}" srcOrd="0" destOrd="0" presId="urn:microsoft.com/office/officeart/2005/8/layout/process3"/>
    <dgm:cxn modelId="{6A238826-F1B4-4779-9F5B-4EFB109DB034}" type="presParOf" srcId="{438D1D82-695C-4785-A6BE-67BCCD07969D}" destId="{2E0BCB1A-DCB0-493C-B02B-0086BDF36A60}" srcOrd="2" destOrd="0" presId="urn:microsoft.com/office/officeart/2005/8/layout/process3"/>
    <dgm:cxn modelId="{02E98480-B89B-480E-8E05-691AF9113E1C}" type="presParOf" srcId="{2E0BCB1A-DCB0-493C-B02B-0086BDF36A60}" destId="{53AE6B94-DF9A-4BAD-B953-C30EB74209D9}" srcOrd="0" destOrd="0" presId="urn:microsoft.com/office/officeart/2005/8/layout/process3"/>
    <dgm:cxn modelId="{68A47A56-4768-426A-9764-674A0AF6A57E}" type="presParOf" srcId="{2E0BCB1A-DCB0-493C-B02B-0086BDF36A60}" destId="{E5BB8406-DDCB-4B14-B538-7FB9ADA283BA}" srcOrd="1" destOrd="0" presId="urn:microsoft.com/office/officeart/2005/8/layout/process3"/>
    <dgm:cxn modelId="{23FBEDD4-D951-429E-9A98-EA34671397B8}" type="presParOf" srcId="{2E0BCB1A-DCB0-493C-B02B-0086BDF36A60}" destId="{9CE26FDE-F236-4A92-BF8F-C3F8E9A977E8}" srcOrd="2" destOrd="0" presId="urn:microsoft.com/office/officeart/2005/8/layout/process3"/>
    <dgm:cxn modelId="{FABF7FBF-60D2-47FA-AA67-7A27F32FFBDB}" type="presParOf" srcId="{438D1D82-695C-4785-A6BE-67BCCD07969D}" destId="{A0AE66E9-5F05-4DD5-A696-2C04479E596D}" srcOrd="3" destOrd="0" presId="urn:microsoft.com/office/officeart/2005/8/layout/process3"/>
    <dgm:cxn modelId="{32D07D0A-C1AA-4D05-A235-C205F4FA9708}" type="presParOf" srcId="{A0AE66E9-5F05-4DD5-A696-2C04479E596D}" destId="{B1D13240-CA19-47FB-BA64-802776EEB01C}" srcOrd="0" destOrd="0" presId="urn:microsoft.com/office/officeart/2005/8/layout/process3"/>
    <dgm:cxn modelId="{E5997330-DBE1-4BE4-90AF-8FD2F184A312}" type="presParOf" srcId="{438D1D82-695C-4785-A6BE-67BCCD07969D}" destId="{857EAD17-7C7D-402D-B7D5-50C60B755723}" srcOrd="4" destOrd="0" presId="urn:microsoft.com/office/officeart/2005/8/layout/process3"/>
    <dgm:cxn modelId="{DEAD515A-C0A6-4144-9B4D-3BD8A0E2714A}" type="presParOf" srcId="{857EAD17-7C7D-402D-B7D5-50C60B755723}" destId="{718C05BB-5BF6-4FE2-80BD-B66C9FA81255}" srcOrd="0" destOrd="0" presId="urn:microsoft.com/office/officeart/2005/8/layout/process3"/>
    <dgm:cxn modelId="{7CE5B3F8-4630-40A5-98A3-BDA0EB0EA422}" type="presParOf" srcId="{857EAD17-7C7D-402D-B7D5-50C60B755723}" destId="{0E86BFAF-2EA7-4BB5-9A12-BFA1DE885733}" srcOrd="1" destOrd="0" presId="urn:microsoft.com/office/officeart/2005/8/layout/process3"/>
    <dgm:cxn modelId="{5F189D51-7F42-4879-9451-4FF3029B7A16}" type="presParOf" srcId="{857EAD17-7C7D-402D-B7D5-50C60B755723}" destId="{84EA5717-DCC8-4C90-88B9-78F59DEDE8D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ABD76-5923-47CA-B800-554D24D46CDA}">
      <dsp:nvSpPr>
        <dsp:cNvPr id="0" name=""/>
        <dsp:cNvSpPr/>
      </dsp:nvSpPr>
      <dsp:spPr>
        <a:xfrm rot="5400000">
          <a:off x="7544414" y="-2965931"/>
          <a:ext cx="1492291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6300" kern="1200" dirty="0"/>
            <a:t>TIR</a:t>
          </a:r>
        </a:p>
      </dsp:txBody>
      <dsp:txXfrm rot="-5400000">
        <a:off x="4389120" y="262211"/>
        <a:ext cx="7730032" cy="1346595"/>
      </dsp:txXfrm>
    </dsp:sp>
    <dsp:sp modelId="{37987EB7-446C-4EF8-BBBF-BAD819AF4AFD}">
      <dsp:nvSpPr>
        <dsp:cNvPr id="0" name=""/>
        <dsp:cNvSpPr/>
      </dsp:nvSpPr>
      <dsp:spPr>
        <a:xfrm>
          <a:off x="0" y="2826"/>
          <a:ext cx="4389120" cy="1865364"/>
        </a:xfrm>
        <a:prstGeom prst="roundRect">
          <a:avLst/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10,2%</a:t>
          </a:r>
        </a:p>
      </dsp:txBody>
      <dsp:txXfrm>
        <a:off x="91060" y="93886"/>
        <a:ext cx="4207000" cy="1683244"/>
      </dsp:txXfrm>
    </dsp:sp>
    <dsp:sp modelId="{069B3DD6-A504-427C-8AA9-69106588FD4A}">
      <dsp:nvSpPr>
        <dsp:cNvPr id="0" name=""/>
        <dsp:cNvSpPr/>
      </dsp:nvSpPr>
      <dsp:spPr>
        <a:xfrm rot="5400000">
          <a:off x="7544414" y="-1007298"/>
          <a:ext cx="1492291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6300" kern="1200" dirty="0"/>
            <a:t>CAPEX/ROB</a:t>
          </a:r>
        </a:p>
      </dsp:txBody>
      <dsp:txXfrm rot="-5400000">
        <a:off x="4389120" y="2220844"/>
        <a:ext cx="7730032" cy="1346595"/>
      </dsp:txXfrm>
    </dsp:sp>
    <dsp:sp modelId="{17F58DFE-0342-4CE9-AF40-ED64B8294E14}">
      <dsp:nvSpPr>
        <dsp:cNvPr id="0" name=""/>
        <dsp:cNvSpPr/>
      </dsp:nvSpPr>
      <dsp:spPr>
        <a:xfrm>
          <a:off x="0" y="1961459"/>
          <a:ext cx="4389120" cy="1865364"/>
        </a:xfrm>
        <a:prstGeom prst="roundRect">
          <a:avLst/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9,8%</a:t>
          </a:r>
        </a:p>
      </dsp:txBody>
      <dsp:txXfrm>
        <a:off x="91060" y="2052519"/>
        <a:ext cx="4207000" cy="1683244"/>
      </dsp:txXfrm>
    </dsp:sp>
    <dsp:sp modelId="{F18D5A69-D49F-4A68-922B-3AA03EABCADA}">
      <dsp:nvSpPr>
        <dsp:cNvPr id="0" name=""/>
        <dsp:cNvSpPr/>
      </dsp:nvSpPr>
      <dsp:spPr>
        <a:xfrm rot="5400000">
          <a:off x="7544414" y="951334"/>
          <a:ext cx="1492291" cy="7802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6300" kern="1200" dirty="0"/>
            <a:t> Meta de Tratamento</a:t>
          </a:r>
        </a:p>
      </dsp:txBody>
      <dsp:txXfrm rot="-5400000">
        <a:off x="4389120" y="4179476"/>
        <a:ext cx="7730032" cy="1346595"/>
      </dsp:txXfrm>
    </dsp:sp>
    <dsp:sp modelId="{0E300B57-7E04-4C15-AEAE-6D12D712D3AC}">
      <dsp:nvSpPr>
        <dsp:cNvPr id="0" name=""/>
        <dsp:cNvSpPr/>
      </dsp:nvSpPr>
      <dsp:spPr>
        <a:xfrm>
          <a:off x="0" y="3920092"/>
          <a:ext cx="4389120" cy="1865364"/>
        </a:xfrm>
        <a:prstGeom prst="roundRect">
          <a:avLst/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40%</a:t>
          </a:r>
        </a:p>
      </dsp:txBody>
      <dsp:txXfrm>
        <a:off x="91060" y="4011152"/>
        <a:ext cx="4207000" cy="1683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00C88-9ED3-476E-A6BC-50179428732C}">
      <dsp:nvSpPr>
        <dsp:cNvPr id="0" name=""/>
        <dsp:cNvSpPr/>
      </dsp:nvSpPr>
      <dsp:spPr>
        <a:xfrm>
          <a:off x="3638" y="783828"/>
          <a:ext cx="1654278" cy="993600"/>
        </a:xfrm>
        <a:prstGeom prst="roundRect">
          <a:avLst>
            <a:gd name="adj" fmla="val 10000"/>
          </a:avLst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0 a </a:t>
          </a:r>
          <a:r>
            <a:rPr lang="pt-BR" sz="2300" b="1" kern="1200"/>
            <a:t>20 m³</a:t>
          </a:r>
          <a:endParaRPr lang="pt-BR" sz="2300" b="1" kern="1200" dirty="0"/>
        </a:p>
      </dsp:txBody>
      <dsp:txXfrm>
        <a:off x="3638" y="783828"/>
        <a:ext cx="1654278" cy="661711"/>
      </dsp:txXfrm>
    </dsp:sp>
    <dsp:sp modelId="{622B9337-AA78-4BFA-AA88-E02F9B09DFC2}">
      <dsp:nvSpPr>
        <dsp:cNvPr id="0" name=""/>
        <dsp:cNvSpPr/>
      </dsp:nvSpPr>
      <dsp:spPr>
        <a:xfrm>
          <a:off x="342466" y="1445539"/>
          <a:ext cx="1654278" cy="132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b="1" kern="1200" dirty="0"/>
            <a:t>R$ 14,50</a:t>
          </a:r>
        </a:p>
      </dsp:txBody>
      <dsp:txXfrm>
        <a:off x="381268" y="1484341"/>
        <a:ext cx="1576674" cy="1247196"/>
      </dsp:txXfrm>
    </dsp:sp>
    <dsp:sp modelId="{C95D76A3-49C6-4A7C-856F-85C831BAC842}">
      <dsp:nvSpPr>
        <dsp:cNvPr id="0" name=""/>
        <dsp:cNvSpPr/>
      </dsp:nvSpPr>
      <dsp:spPr>
        <a:xfrm>
          <a:off x="1908699" y="908750"/>
          <a:ext cx="531659" cy="411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908699" y="991123"/>
        <a:ext cx="408099" cy="247121"/>
      </dsp:txXfrm>
    </dsp:sp>
    <dsp:sp modelId="{E5BB8406-DDCB-4B14-B538-7FB9ADA283BA}">
      <dsp:nvSpPr>
        <dsp:cNvPr id="0" name=""/>
        <dsp:cNvSpPr/>
      </dsp:nvSpPr>
      <dsp:spPr>
        <a:xfrm>
          <a:off x="2661046" y="783828"/>
          <a:ext cx="1654278" cy="993600"/>
        </a:xfrm>
        <a:prstGeom prst="roundRect">
          <a:avLst>
            <a:gd name="adj" fmla="val 10000"/>
          </a:avLst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21 a 50 m³</a:t>
          </a:r>
        </a:p>
      </dsp:txBody>
      <dsp:txXfrm>
        <a:off x="2661046" y="783828"/>
        <a:ext cx="1654278" cy="661711"/>
      </dsp:txXfrm>
    </dsp:sp>
    <dsp:sp modelId="{9CE26FDE-F236-4A92-BF8F-C3F8E9A977E8}">
      <dsp:nvSpPr>
        <dsp:cNvPr id="0" name=""/>
        <dsp:cNvSpPr/>
      </dsp:nvSpPr>
      <dsp:spPr>
        <a:xfrm>
          <a:off x="2999874" y="1445539"/>
          <a:ext cx="1654278" cy="132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b="1" kern="1200"/>
            <a:t>R$ 86,68</a:t>
          </a:r>
          <a:endParaRPr lang="pt-BR" sz="2300" b="1" kern="1200" dirty="0"/>
        </a:p>
      </dsp:txBody>
      <dsp:txXfrm>
        <a:off x="3038676" y="1484341"/>
        <a:ext cx="1576674" cy="1247196"/>
      </dsp:txXfrm>
    </dsp:sp>
    <dsp:sp modelId="{A0AE66E9-5F05-4DD5-A696-2C04479E596D}">
      <dsp:nvSpPr>
        <dsp:cNvPr id="0" name=""/>
        <dsp:cNvSpPr/>
      </dsp:nvSpPr>
      <dsp:spPr>
        <a:xfrm>
          <a:off x="4566107" y="908750"/>
          <a:ext cx="531659" cy="411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4566107" y="991123"/>
        <a:ext cx="408099" cy="247121"/>
      </dsp:txXfrm>
    </dsp:sp>
    <dsp:sp modelId="{0E86BFAF-2EA7-4BB5-9A12-BFA1DE885733}">
      <dsp:nvSpPr>
        <dsp:cNvPr id="0" name=""/>
        <dsp:cNvSpPr/>
      </dsp:nvSpPr>
      <dsp:spPr>
        <a:xfrm>
          <a:off x="5318455" y="783828"/>
          <a:ext cx="1654278" cy="993600"/>
        </a:xfrm>
        <a:prstGeom prst="roundRect">
          <a:avLst>
            <a:gd name="adj" fmla="val 10000"/>
          </a:avLst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&gt; 50 m³</a:t>
          </a:r>
        </a:p>
      </dsp:txBody>
      <dsp:txXfrm>
        <a:off x="5318455" y="783828"/>
        <a:ext cx="1654278" cy="661711"/>
      </dsp:txXfrm>
    </dsp:sp>
    <dsp:sp modelId="{84EA5717-DCC8-4C90-88B9-78F59DEDE8DB}">
      <dsp:nvSpPr>
        <dsp:cNvPr id="0" name=""/>
        <dsp:cNvSpPr/>
      </dsp:nvSpPr>
      <dsp:spPr>
        <a:xfrm>
          <a:off x="5657283" y="1445539"/>
          <a:ext cx="1654278" cy="132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b="1" kern="1200"/>
            <a:t>R$ 343,89</a:t>
          </a:r>
          <a:endParaRPr lang="pt-BR" sz="2300" b="1" kern="1200" dirty="0"/>
        </a:p>
      </dsp:txBody>
      <dsp:txXfrm>
        <a:off x="5696085" y="1484341"/>
        <a:ext cx="1576674" cy="1247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00C88-9ED3-476E-A6BC-50179428732C}">
      <dsp:nvSpPr>
        <dsp:cNvPr id="0" name=""/>
        <dsp:cNvSpPr/>
      </dsp:nvSpPr>
      <dsp:spPr>
        <a:xfrm>
          <a:off x="3638" y="697428"/>
          <a:ext cx="1654278" cy="1123200"/>
        </a:xfrm>
        <a:prstGeom prst="roundRect">
          <a:avLst>
            <a:gd name="adj" fmla="val 10000"/>
          </a:avLst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50m²</a:t>
          </a:r>
        </a:p>
      </dsp:txBody>
      <dsp:txXfrm>
        <a:off x="3638" y="697428"/>
        <a:ext cx="1654278" cy="661711"/>
      </dsp:txXfrm>
    </dsp:sp>
    <dsp:sp modelId="{622B9337-AA78-4BFA-AA88-E02F9B09DFC2}">
      <dsp:nvSpPr>
        <dsp:cNvPr id="0" name=""/>
        <dsp:cNvSpPr/>
      </dsp:nvSpPr>
      <dsp:spPr>
        <a:xfrm>
          <a:off x="342466" y="1359139"/>
          <a:ext cx="165427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b="1" kern="1200" dirty="0"/>
            <a:t>R$ 78,50</a:t>
          </a:r>
        </a:p>
      </dsp:txBody>
      <dsp:txXfrm>
        <a:off x="386329" y="1403002"/>
        <a:ext cx="1566552" cy="1409874"/>
      </dsp:txXfrm>
    </dsp:sp>
    <dsp:sp modelId="{C95D76A3-49C6-4A7C-856F-85C831BAC842}">
      <dsp:nvSpPr>
        <dsp:cNvPr id="0" name=""/>
        <dsp:cNvSpPr/>
      </dsp:nvSpPr>
      <dsp:spPr>
        <a:xfrm>
          <a:off x="1908699" y="822350"/>
          <a:ext cx="531659" cy="411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908699" y="904723"/>
        <a:ext cx="408099" cy="247121"/>
      </dsp:txXfrm>
    </dsp:sp>
    <dsp:sp modelId="{E5BB8406-DDCB-4B14-B538-7FB9ADA283BA}">
      <dsp:nvSpPr>
        <dsp:cNvPr id="0" name=""/>
        <dsp:cNvSpPr/>
      </dsp:nvSpPr>
      <dsp:spPr>
        <a:xfrm>
          <a:off x="2661046" y="697428"/>
          <a:ext cx="1654278" cy="1123200"/>
        </a:xfrm>
        <a:prstGeom prst="roundRect">
          <a:avLst>
            <a:gd name="adj" fmla="val 10000"/>
          </a:avLst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100 m²</a:t>
          </a:r>
        </a:p>
      </dsp:txBody>
      <dsp:txXfrm>
        <a:off x="2661046" y="697428"/>
        <a:ext cx="1654278" cy="661711"/>
      </dsp:txXfrm>
    </dsp:sp>
    <dsp:sp modelId="{9CE26FDE-F236-4A92-BF8F-C3F8E9A977E8}">
      <dsp:nvSpPr>
        <dsp:cNvPr id="0" name=""/>
        <dsp:cNvSpPr/>
      </dsp:nvSpPr>
      <dsp:spPr>
        <a:xfrm>
          <a:off x="2999874" y="1359139"/>
          <a:ext cx="165427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b="1" kern="1200" dirty="0"/>
            <a:t>R$ 157,00</a:t>
          </a:r>
        </a:p>
      </dsp:txBody>
      <dsp:txXfrm>
        <a:off x="3043737" y="1403002"/>
        <a:ext cx="1566552" cy="1409874"/>
      </dsp:txXfrm>
    </dsp:sp>
    <dsp:sp modelId="{A0AE66E9-5F05-4DD5-A696-2C04479E596D}">
      <dsp:nvSpPr>
        <dsp:cNvPr id="0" name=""/>
        <dsp:cNvSpPr/>
      </dsp:nvSpPr>
      <dsp:spPr>
        <a:xfrm>
          <a:off x="4566107" y="822350"/>
          <a:ext cx="531659" cy="411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4566107" y="904723"/>
        <a:ext cx="408099" cy="247121"/>
      </dsp:txXfrm>
    </dsp:sp>
    <dsp:sp modelId="{0E86BFAF-2EA7-4BB5-9A12-BFA1DE885733}">
      <dsp:nvSpPr>
        <dsp:cNvPr id="0" name=""/>
        <dsp:cNvSpPr/>
      </dsp:nvSpPr>
      <dsp:spPr>
        <a:xfrm>
          <a:off x="5318455" y="697428"/>
          <a:ext cx="1654278" cy="1123200"/>
        </a:xfrm>
        <a:prstGeom prst="roundRect">
          <a:avLst>
            <a:gd name="adj" fmla="val 10000"/>
          </a:avLst>
        </a:prstGeom>
        <a:solidFill>
          <a:srgbClr val="3A62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200m³</a:t>
          </a:r>
        </a:p>
      </dsp:txBody>
      <dsp:txXfrm>
        <a:off x="5318455" y="697428"/>
        <a:ext cx="1654278" cy="661711"/>
      </dsp:txXfrm>
    </dsp:sp>
    <dsp:sp modelId="{84EA5717-DCC8-4C90-88B9-78F59DEDE8DB}">
      <dsp:nvSpPr>
        <dsp:cNvPr id="0" name=""/>
        <dsp:cNvSpPr/>
      </dsp:nvSpPr>
      <dsp:spPr>
        <a:xfrm>
          <a:off x="5657283" y="1359139"/>
          <a:ext cx="1654278" cy="149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228600" lvl="1" indent="-228600" algn="ct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b="1" kern="1200" dirty="0"/>
            <a:t>R$ 314,00</a:t>
          </a:r>
        </a:p>
      </dsp:txBody>
      <dsp:txXfrm>
        <a:off x="5701146" y="1403002"/>
        <a:ext cx="1566552" cy="140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8C001-3C83-4126-AAD4-82530A635780}" type="datetimeFigureOut">
              <a:rPr lang="pt-BR" smtClean="0"/>
              <a:t>20/08/2022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119B5-71BA-4C45-9D9E-41D662A73F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18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19B5-71BA-4C45-9D9E-41D662A73FA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82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19B5-71BA-4C45-9D9E-41D662A73FA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81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19B5-71BA-4C45-9D9E-41D662A73FA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4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19B5-71BA-4C45-9D9E-41D662A73FA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50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19B5-71BA-4C45-9D9E-41D662A73FA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47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119B5-71BA-4C45-9D9E-41D662A73FA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4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19B5-71BA-4C45-9D9E-41D662A73FA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62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hart" Target="../charts/chart7.xml"/><Relationship Id="rId5" Type="http://schemas.openxmlformats.org/officeDocument/2006/relationships/image" Target="../media/image4.png"/><Relationship Id="rId10" Type="http://schemas.openxmlformats.org/officeDocument/2006/relationships/chart" Target="../charts/chart6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package" Target="../embeddings/Microsoft_Excel_Worksheet7.xlsx"/><Relationship Id="rId5" Type="http://schemas.openxmlformats.org/officeDocument/2006/relationships/image" Target="../media/image4.pn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Data" Target="../diagrams/data3.xml"/><Relationship Id="rId5" Type="http://schemas.openxmlformats.org/officeDocument/2006/relationships/image" Target="../media/image3.png"/><Relationship Id="rId15" Type="http://schemas.microsoft.com/office/2007/relationships/diagramDrawing" Target="../diagrams/drawing3.xml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www.gov.br/aneel/pt-br/assuntos/noticias/2022/consulta-publica-ira-debater-inclusao-de-taxa-de-servico-publico-de-limpeza-urbana-e-de-manejo-de-residuos-solidos-na-fatura-de-energia-eletrica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hart" Target="../charts/chart2.xm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hart" Target="../charts/chart4.xm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Data" Target="../diagrams/data1.xml"/><Relationship Id="rId5" Type="http://schemas.openxmlformats.org/officeDocument/2006/relationships/image" Target="../media/image3.png"/><Relationship Id="rId15" Type="http://schemas.microsoft.com/office/2007/relationships/diagramDrawing" Target="../diagrams/drawing1.xml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297EBA-8B07-FB50-18B2-5B672427579E}"/>
              </a:ext>
            </a:extLst>
          </p:cNvPr>
          <p:cNvSpPr txBox="1"/>
          <p:nvPr/>
        </p:nvSpPr>
        <p:spPr>
          <a:xfrm>
            <a:off x="4281898" y="3952087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3A6275"/>
                </a:solidFill>
                <a:latin typeface="Trebuchet MS" panose="020B0603020202020204" pitchFamily="34" charset="0"/>
              </a:rPr>
              <a:t>Cobrança de Taxa e Tarifas: </a:t>
            </a:r>
          </a:p>
          <a:p>
            <a:pPr algn="ctr"/>
            <a:r>
              <a:rPr lang="pt-BR" sz="6000" b="1" dirty="0">
                <a:solidFill>
                  <a:srgbClr val="3A6275"/>
                </a:solidFill>
                <a:latin typeface="Trebuchet MS" panose="020B0603020202020204" pitchFamily="34" charset="0"/>
              </a:rPr>
              <a:t>Dados e Modelos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FB88BA-D0CD-34CC-BF6F-DC40A1B2EB9E}"/>
              </a:ext>
            </a:extLst>
          </p:cNvPr>
          <p:cNvSpPr txBox="1"/>
          <p:nvPr/>
        </p:nvSpPr>
        <p:spPr>
          <a:xfrm>
            <a:off x="14249400" y="8987170"/>
            <a:ext cx="377256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A6275"/>
                </a:solidFill>
                <a:latin typeface="Trebuchet MS" panose="020B0603020202020204" pitchFamily="34" charset="0"/>
              </a:rPr>
              <a:t>Fábio </a:t>
            </a:r>
            <a:r>
              <a:rPr lang="pt-BR" sz="4000" b="1" dirty="0">
                <a:solidFill>
                  <a:srgbClr val="3A6275"/>
                </a:solidFill>
              </a:rPr>
              <a:t> </a:t>
            </a:r>
            <a:r>
              <a:rPr lang="pt-BR" sz="4000" b="1" dirty="0">
                <a:solidFill>
                  <a:srgbClr val="3A6275"/>
                </a:solidFill>
                <a:latin typeface="Trebuchet MS" panose="020B0603020202020204" pitchFamily="34" charset="0"/>
              </a:rPr>
              <a:t>Marques</a:t>
            </a:r>
            <a:r>
              <a:rPr lang="pt-BR" sz="4000" b="1" dirty="0">
                <a:solidFill>
                  <a:srgbClr val="3A6275"/>
                </a:solidFill>
              </a:rPr>
              <a:t> </a:t>
            </a:r>
            <a:endParaRPr lang="pt-BR" sz="4000" dirty="0">
              <a:solidFill>
                <a:srgbClr val="3A6275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7882" y="9695056"/>
            <a:ext cx="2252413" cy="5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9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FC782D-4960-FB8C-FD90-DCB24EAD8428}"/>
              </a:ext>
            </a:extLst>
          </p:cNvPr>
          <p:cNvSpPr txBox="1"/>
          <p:nvPr/>
        </p:nvSpPr>
        <p:spPr>
          <a:xfrm>
            <a:off x="13322396" y="1028700"/>
            <a:ext cx="635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F2010"/>
                </a:solidFill>
                <a:latin typeface="Trebuchet MS" panose="020B0603020202020204" pitchFamily="34" charset="0"/>
              </a:rPr>
              <a:t>A COBRANÇA NAS CAPITAIS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2C12C97-8CB0-61CC-CB6F-78D7649A7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096990"/>
              </p:ext>
            </p:extLst>
          </p:nvPr>
        </p:nvGraphicFramePr>
        <p:xfrm>
          <a:off x="12924829" y="1457584"/>
          <a:ext cx="5038629" cy="437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A95C6ED-4E5C-3C31-EDC8-4925D23E8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05075"/>
              </p:ext>
            </p:extLst>
          </p:nvPr>
        </p:nvGraphicFramePr>
        <p:xfrm>
          <a:off x="12924830" y="5833961"/>
          <a:ext cx="5038630" cy="422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61CA3E1F-54A8-604C-D0DF-4911D23E1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6524"/>
              </p:ext>
            </p:extLst>
          </p:nvPr>
        </p:nvGraphicFramePr>
        <p:xfrm>
          <a:off x="2250959" y="1560980"/>
          <a:ext cx="10855442" cy="8686476"/>
        </p:xfrm>
        <a:graphic>
          <a:graphicData uri="http://schemas.openxmlformats.org/drawingml/2006/table">
            <a:tbl>
              <a:tblPr/>
              <a:tblGrid>
                <a:gridCol w="303119">
                  <a:extLst>
                    <a:ext uri="{9D8B030D-6E8A-4147-A177-3AD203B41FA5}">
                      <a16:colId xmlns:a16="http://schemas.microsoft.com/office/drawing/2014/main" val="3198906222"/>
                    </a:ext>
                  </a:extLst>
                </a:gridCol>
                <a:gridCol w="1553485">
                  <a:extLst>
                    <a:ext uri="{9D8B030D-6E8A-4147-A177-3AD203B41FA5}">
                      <a16:colId xmlns:a16="http://schemas.microsoft.com/office/drawing/2014/main" val="1522779245"/>
                    </a:ext>
                  </a:extLst>
                </a:gridCol>
                <a:gridCol w="909356">
                  <a:extLst>
                    <a:ext uri="{9D8B030D-6E8A-4147-A177-3AD203B41FA5}">
                      <a16:colId xmlns:a16="http://schemas.microsoft.com/office/drawing/2014/main" val="3236895748"/>
                    </a:ext>
                  </a:extLst>
                </a:gridCol>
                <a:gridCol w="1345091">
                  <a:extLst>
                    <a:ext uri="{9D8B030D-6E8A-4147-A177-3AD203B41FA5}">
                      <a16:colId xmlns:a16="http://schemas.microsoft.com/office/drawing/2014/main" val="3376679966"/>
                    </a:ext>
                  </a:extLst>
                </a:gridCol>
                <a:gridCol w="928301">
                  <a:extLst>
                    <a:ext uri="{9D8B030D-6E8A-4147-A177-3AD203B41FA5}">
                      <a16:colId xmlns:a16="http://schemas.microsoft.com/office/drawing/2014/main" val="742785906"/>
                    </a:ext>
                  </a:extLst>
                </a:gridCol>
                <a:gridCol w="1288254">
                  <a:extLst>
                    <a:ext uri="{9D8B030D-6E8A-4147-A177-3AD203B41FA5}">
                      <a16:colId xmlns:a16="http://schemas.microsoft.com/office/drawing/2014/main" val="3135702357"/>
                    </a:ext>
                  </a:extLst>
                </a:gridCol>
                <a:gridCol w="1970271">
                  <a:extLst>
                    <a:ext uri="{9D8B030D-6E8A-4147-A177-3AD203B41FA5}">
                      <a16:colId xmlns:a16="http://schemas.microsoft.com/office/drawing/2014/main" val="746638228"/>
                    </a:ext>
                  </a:extLst>
                </a:gridCol>
                <a:gridCol w="1345091">
                  <a:extLst>
                    <a:ext uri="{9D8B030D-6E8A-4147-A177-3AD203B41FA5}">
                      <a16:colId xmlns:a16="http://schemas.microsoft.com/office/drawing/2014/main" val="2708616280"/>
                    </a:ext>
                  </a:extLst>
                </a:gridCol>
                <a:gridCol w="1212474">
                  <a:extLst>
                    <a:ext uri="{9D8B030D-6E8A-4147-A177-3AD203B41FA5}">
                      <a16:colId xmlns:a16="http://schemas.microsoft.com/office/drawing/2014/main" val="2267141288"/>
                    </a:ext>
                  </a:extLst>
                </a:gridCol>
              </a:tblGrid>
              <a:tr h="480720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População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?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Implantação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Projeção</a:t>
                      </a:r>
                      <a:b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Ano</a:t>
                      </a:r>
                      <a:b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habitante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Mês 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habitante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31947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Florianópolis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99.500.000,00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195,10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16,26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940041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Vitória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61.750.219,00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166,89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13,91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9357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345.042.244,80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136,38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11,37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626452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 Alegre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1984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198.761.481,81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133,40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11,12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790052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Grande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R$    96.000.000,00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104,92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8,74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206419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Natal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88.407.182,88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99,33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8,28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193140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Curitiba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1963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187.497.196,78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95,66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7,97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178870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1981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219.659.639,43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72,02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6,00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553325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Pessoa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58.152.555,45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70,92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5,91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09557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477.156.183,24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70,69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5,89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089465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Salvador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145.996.400,00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50,52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4,21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19187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Belém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1982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64.757.573,64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42,89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3,57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465171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Maceió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37.719.161,40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36,98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3,08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122149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 Velho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18.090.962,87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33,50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2,79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838266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Palmas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7.173.958,14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23,14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1,93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466693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 Vista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9.239.266,73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22,00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1,83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583277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Recife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31.241.099,99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18,82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1,57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945298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Branco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  6.885.660,10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16,59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1,38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30027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Teresina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13.440.895,93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15,45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1,29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303835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Cuiabá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 Implantação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106441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Fortaleza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 Implantação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76043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Aracaju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346991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Goiânia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139776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Macapá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927728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Manaus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77358"/>
                  </a:ext>
                </a:extLst>
              </a:tr>
              <a:tr h="476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Luís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732977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12.400.000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117475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5244" marR="5244" marT="52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73,96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R$    6,16 </a:t>
                      </a:r>
                    </a:p>
                  </a:txBody>
                  <a:tcPr marL="5244" marR="5244" marT="5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559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297EBA-8B07-FB50-18B2-5B672427579E}"/>
              </a:ext>
            </a:extLst>
          </p:cNvPr>
          <p:cNvSpPr txBox="1"/>
          <p:nvPr/>
        </p:nvSpPr>
        <p:spPr>
          <a:xfrm>
            <a:off x="4281898" y="3952087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4F1F10"/>
                </a:solidFill>
                <a:latin typeface="Trebuchet MS" panose="020B0603020202020204" pitchFamily="34" charset="0"/>
              </a:rPr>
              <a:t>Apesar de 70% das capitas brasileiras cobrarem pelos serviços, a arrecadação é suficiente?</a:t>
            </a:r>
          </a:p>
        </p:txBody>
      </p:sp>
    </p:spTree>
    <p:extLst>
      <p:ext uri="{BB962C8B-B14F-4D97-AF65-F5344CB8AC3E}">
        <p14:creationId xmlns:p14="http://schemas.microsoft.com/office/powerpoint/2010/main" val="248875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FC782D-4960-FB8C-FD90-DCB24EAD8428}"/>
              </a:ext>
            </a:extLst>
          </p:cNvPr>
          <p:cNvSpPr txBox="1"/>
          <p:nvPr/>
        </p:nvSpPr>
        <p:spPr>
          <a:xfrm>
            <a:off x="2173659" y="1673384"/>
            <a:ext cx="1466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F2010"/>
                </a:solidFill>
                <a:latin typeface="Trebuchet MS" panose="020B0603020202020204" pitchFamily="34" charset="0"/>
              </a:rPr>
              <a:t>Vamos considerar uma cidade com 1.850.000 habitantes (média das capitais)...</a:t>
            </a:r>
          </a:p>
        </p:txBody>
      </p:sp>
      <p:pic>
        <p:nvPicPr>
          <p:cNvPr id="12" name="Picture 35" descr="pessoas.ai">
            <a:extLst>
              <a:ext uri="{FF2B5EF4-FFF2-40B4-BE49-F238E27FC236}">
                <a16:creationId xmlns:a16="http://schemas.microsoft.com/office/drawing/2014/main" id="{DB7602B9-EA91-BA21-3D6B-BA2166FE65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t="23122" r="22784" b="22924"/>
          <a:stretch/>
        </p:blipFill>
        <p:spPr>
          <a:xfrm>
            <a:off x="2486071" y="2635922"/>
            <a:ext cx="1330100" cy="17526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837C4C-2E56-24C4-F2A3-727B3E7DE0E5}"/>
              </a:ext>
            </a:extLst>
          </p:cNvPr>
          <p:cNvSpPr txBox="1"/>
          <p:nvPr/>
        </p:nvSpPr>
        <p:spPr>
          <a:xfrm>
            <a:off x="1470692" y="4388522"/>
            <a:ext cx="3352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Toneladas</a:t>
            </a:r>
          </a:p>
          <a:p>
            <a:pPr algn="ctr"/>
            <a:r>
              <a:rPr lang="pt-BR" sz="2800" dirty="0"/>
              <a:t>1.480 Dia</a:t>
            </a:r>
          </a:p>
          <a:p>
            <a:pPr algn="ctr"/>
            <a:r>
              <a:rPr lang="pt-BR" sz="2800" dirty="0"/>
              <a:t>44.400 Mês</a:t>
            </a:r>
          </a:p>
          <a:p>
            <a:pPr algn="ctr"/>
            <a:r>
              <a:rPr lang="pt-BR" sz="2800" dirty="0"/>
              <a:t>532.800 Ano</a:t>
            </a:r>
          </a:p>
          <a:p>
            <a:endParaRPr lang="pt-BR" dirty="0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9C71F3D5-C3D8-E134-3021-28F354AC421F}"/>
              </a:ext>
            </a:extLst>
          </p:cNvPr>
          <p:cNvSpPr/>
          <p:nvPr/>
        </p:nvSpPr>
        <p:spPr>
          <a:xfrm>
            <a:off x="4391094" y="4537596"/>
            <a:ext cx="2643199" cy="167547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CUSTOS DIVISÍVEIS</a:t>
            </a:r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1EBFC8BC-0321-4345-1FCF-B9C5DB377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69034"/>
              </p:ext>
            </p:extLst>
          </p:nvPr>
        </p:nvGraphicFramePr>
        <p:xfrm>
          <a:off x="7175102" y="2380280"/>
          <a:ext cx="7959555" cy="593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5898093" imgH="2522181" progId="Excel.Sheet.12">
                  <p:embed/>
                </p:oleObj>
              </mc:Choice>
              <mc:Fallback>
                <p:oleObj name="Worksheet" r:id="rId11" imgW="5898093" imgH="25221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75102" y="2380280"/>
                        <a:ext cx="7959555" cy="593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F7DEBD50-6740-41D2-C002-843422DBC868}"/>
              </a:ext>
            </a:extLst>
          </p:cNvPr>
          <p:cNvSpPr txBox="1"/>
          <p:nvPr/>
        </p:nvSpPr>
        <p:spPr>
          <a:xfrm>
            <a:off x="7175102" y="8348008"/>
            <a:ext cx="7090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Valores Médios, dependem de:</a:t>
            </a:r>
          </a:p>
          <a:p>
            <a:r>
              <a:rPr lang="pt-BR" sz="2400" dirty="0"/>
              <a:t>1. Distância até o aterro</a:t>
            </a:r>
          </a:p>
          <a:p>
            <a:r>
              <a:rPr lang="pt-BR" sz="2400" dirty="0"/>
              <a:t>2. Nível de mecanização da coleta</a:t>
            </a:r>
          </a:p>
          <a:p>
            <a:r>
              <a:rPr lang="pt-BR" sz="2400" dirty="0"/>
              <a:t>3. Se existe tratamento antes de aterrar</a:t>
            </a:r>
          </a:p>
          <a:p>
            <a:r>
              <a:rPr lang="pt-BR" sz="2400" dirty="0"/>
              <a:t>4. Competitividade da Licitação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FF75581-E006-981E-24B6-3DF5C02CCB97}"/>
              </a:ext>
            </a:extLst>
          </p:cNvPr>
          <p:cNvSpPr/>
          <p:nvPr/>
        </p:nvSpPr>
        <p:spPr>
          <a:xfrm>
            <a:off x="15263999" y="3453376"/>
            <a:ext cx="2954189" cy="1789327"/>
          </a:xfrm>
          <a:prstGeom prst="ellipse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R$ 10,00 Mês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F86BFD3-9E75-0990-BB30-C2997B564D59}"/>
              </a:ext>
            </a:extLst>
          </p:cNvPr>
          <p:cNvSpPr/>
          <p:nvPr/>
        </p:nvSpPr>
        <p:spPr>
          <a:xfrm>
            <a:off x="15219210" y="5800191"/>
            <a:ext cx="2998978" cy="1713910"/>
          </a:xfrm>
          <a:prstGeom prst="ellipse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R$ 120,00 Ano</a:t>
            </a:r>
          </a:p>
        </p:txBody>
      </p:sp>
    </p:spTree>
    <p:extLst>
      <p:ext uri="{BB962C8B-B14F-4D97-AF65-F5344CB8AC3E}">
        <p14:creationId xmlns:p14="http://schemas.microsoft.com/office/powerpoint/2010/main" val="2283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FC782D-4960-FB8C-FD90-DCB24EAD8428}"/>
              </a:ext>
            </a:extLst>
          </p:cNvPr>
          <p:cNvSpPr txBox="1"/>
          <p:nvPr/>
        </p:nvSpPr>
        <p:spPr>
          <a:xfrm>
            <a:off x="4975465" y="1507424"/>
            <a:ext cx="599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4F2010"/>
                </a:solidFill>
                <a:latin typeface="Trebuchet MS" panose="020B0603020202020204" pitchFamily="34" charset="0"/>
              </a:rPr>
              <a:t>A Cobrança nas Capitais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2FEE8D7B-A160-36CB-FBB9-3C186E0FF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08277"/>
              </p:ext>
            </p:extLst>
          </p:nvPr>
        </p:nvGraphicFramePr>
        <p:xfrm>
          <a:off x="2152638" y="2332236"/>
          <a:ext cx="10288896" cy="7703880"/>
        </p:xfrm>
        <a:graphic>
          <a:graphicData uri="http://schemas.openxmlformats.org/drawingml/2006/table">
            <a:tbl>
              <a:tblPr/>
              <a:tblGrid>
                <a:gridCol w="381071">
                  <a:extLst>
                    <a:ext uri="{9D8B030D-6E8A-4147-A177-3AD203B41FA5}">
                      <a16:colId xmlns:a16="http://schemas.microsoft.com/office/drawing/2014/main" val="1499998986"/>
                    </a:ext>
                  </a:extLst>
                </a:gridCol>
                <a:gridCol w="1952984">
                  <a:extLst>
                    <a:ext uri="{9D8B030D-6E8A-4147-A177-3AD203B41FA5}">
                      <a16:colId xmlns:a16="http://schemas.microsoft.com/office/drawing/2014/main" val="2960221709"/>
                    </a:ext>
                  </a:extLst>
                </a:gridCol>
                <a:gridCol w="1143211">
                  <a:extLst>
                    <a:ext uri="{9D8B030D-6E8A-4147-A177-3AD203B41FA5}">
                      <a16:colId xmlns:a16="http://schemas.microsoft.com/office/drawing/2014/main" val="1125480457"/>
                    </a:ext>
                  </a:extLst>
                </a:gridCol>
                <a:gridCol w="1691000">
                  <a:extLst>
                    <a:ext uri="{9D8B030D-6E8A-4147-A177-3AD203B41FA5}">
                      <a16:colId xmlns:a16="http://schemas.microsoft.com/office/drawing/2014/main" val="3261656425"/>
                    </a:ext>
                  </a:extLst>
                </a:gridCol>
                <a:gridCol w="1524280">
                  <a:extLst>
                    <a:ext uri="{9D8B030D-6E8A-4147-A177-3AD203B41FA5}">
                      <a16:colId xmlns:a16="http://schemas.microsoft.com/office/drawing/2014/main" val="1505694393"/>
                    </a:ext>
                  </a:extLst>
                </a:gridCol>
                <a:gridCol w="1857717">
                  <a:extLst>
                    <a:ext uri="{9D8B030D-6E8A-4147-A177-3AD203B41FA5}">
                      <a16:colId xmlns:a16="http://schemas.microsoft.com/office/drawing/2014/main" val="1665105028"/>
                    </a:ext>
                  </a:extLst>
                </a:gridCol>
                <a:gridCol w="1738633">
                  <a:extLst>
                    <a:ext uri="{9D8B030D-6E8A-4147-A177-3AD203B41FA5}">
                      <a16:colId xmlns:a16="http://schemas.microsoft.com/office/drawing/2014/main" val="2261733205"/>
                    </a:ext>
                  </a:extLst>
                </a:gridCol>
              </a:tblGrid>
              <a:tr h="32432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42" marR="7242" marT="7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Ano</a:t>
                      </a:r>
                      <a:b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habitante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Mês </a:t>
                      </a:r>
                      <a:b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habitante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ARRECADAÇÃO 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COBRE O CUSTO?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540552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Florianópolis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195,10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16,26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07897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Vitória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166,89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13,91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310867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136,38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11,37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82119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Porto Alegre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133,40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11,12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05569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Campo Grande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104,92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8,74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18680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Natal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99,33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8,28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41354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Curitiba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95,66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7,97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27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9659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Brasília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72,02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6,00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TALVEZ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6211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João Pessoa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70,92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5,91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98834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70,69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5,89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0397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Salvador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50,52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4,21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19959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Belém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42,89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3,57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68002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Maceió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36,98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3,08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01988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Porto Velho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33,50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2,79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10792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Palmas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23,14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1,93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56650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Boa Vista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22,00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1,83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22440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Recife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18,82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1,57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16166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Rio Branco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16,59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1,38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52152"/>
                  </a:ext>
                </a:extLst>
              </a:tr>
              <a:tr h="2849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Teresina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15,45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R$    1,29 </a:t>
                      </a:r>
                    </a:p>
                  </a:txBody>
                  <a:tcPr marL="7242" marR="7242" marT="7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201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33858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11754B9F-4650-E09F-0278-963848E0CACE}"/>
              </a:ext>
            </a:extLst>
          </p:cNvPr>
          <p:cNvSpPr/>
          <p:nvPr/>
        </p:nvSpPr>
        <p:spPr>
          <a:xfrm>
            <a:off x="12954000" y="3067050"/>
            <a:ext cx="4800600" cy="2057400"/>
          </a:xfrm>
          <a:prstGeom prst="rect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SUFICIENTE</a:t>
            </a:r>
          </a:p>
          <a:p>
            <a:pPr algn="ctr"/>
            <a:r>
              <a:rPr lang="pt-BR" sz="2400" dirty="0"/>
              <a:t>Acima de R$ 8 habitantes mês</a:t>
            </a:r>
          </a:p>
          <a:p>
            <a:pPr algn="ctr"/>
            <a:r>
              <a:rPr lang="pt-BR" sz="2400" dirty="0"/>
              <a:t>Variação 20% dos R$ 10 estimados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CB64BD-849A-A06A-E2B4-3EBABA958B90}"/>
              </a:ext>
            </a:extLst>
          </p:cNvPr>
          <p:cNvSpPr txBox="1"/>
          <p:nvPr/>
        </p:nvSpPr>
        <p:spPr>
          <a:xfrm>
            <a:off x="12954000" y="6512217"/>
            <a:ext cx="45430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solidFill>
                  <a:srgbClr val="3A6275"/>
                </a:solidFill>
              </a:rPr>
              <a:t>Possivelmente, 9 das 19 capitais que cobram pelo serviço de resíduos não arrecadam o necessário para a cobertura do custo</a:t>
            </a:r>
            <a:r>
              <a:rPr lang="pt-BR" sz="32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879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250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FBAA65BE-CE14-2204-E1FF-2F38982BF122}"/>
              </a:ext>
            </a:extLst>
          </p:cNvPr>
          <p:cNvSpPr/>
          <p:nvPr/>
        </p:nvSpPr>
        <p:spPr>
          <a:xfrm>
            <a:off x="4159572" y="3667421"/>
            <a:ext cx="2799761" cy="2587658"/>
          </a:xfrm>
          <a:prstGeom prst="ellipse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R$ 10,00</a:t>
            </a:r>
          </a:p>
          <a:p>
            <a:pPr algn="ctr"/>
            <a:r>
              <a:rPr lang="pt-BR" sz="2700" dirty="0"/>
              <a:t>Habitante Mês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161FB48-36CA-DE73-87A8-E08AE01A31DD}"/>
              </a:ext>
            </a:extLst>
          </p:cNvPr>
          <p:cNvSpPr/>
          <p:nvPr/>
        </p:nvSpPr>
        <p:spPr>
          <a:xfrm>
            <a:off x="13430839" y="3667421"/>
            <a:ext cx="2799761" cy="2587658"/>
          </a:xfrm>
          <a:prstGeom prst="ellipse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20% - 30% da Conta de Água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4E08C60-C9EA-E471-CECD-7A29C9AB6CA3}"/>
              </a:ext>
            </a:extLst>
          </p:cNvPr>
          <p:cNvSpPr/>
          <p:nvPr/>
        </p:nvSpPr>
        <p:spPr>
          <a:xfrm>
            <a:off x="8842338" y="3695700"/>
            <a:ext cx="2799761" cy="2587658"/>
          </a:xfrm>
          <a:prstGeom prst="ellipse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1% do Salário Mínimo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5313973" y="2361915"/>
            <a:ext cx="1080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Grandes Números da Conta de Resíduos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883FA1E5-D6C6-7E6F-0A71-7269782F558C}"/>
              </a:ext>
            </a:extLst>
          </p:cNvPr>
          <p:cNvCxnSpPr>
            <a:cxnSpLocks/>
          </p:cNvCxnSpPr>
          <p:nvPr/>
        </p:nvCxnSpPr>
        <p:spPr>
          <a:xfrm>
            <a:off x="5559453" y="6159262"/>
            <a:ext cx="0" cy="1422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2C830A4B-F56B-926A-0DA6-D27A693E3090}"/>
              </a:ext>
            </a:extLst>
          </p:cNvPr>
          <p:cNvSpPr/>
          <p:nvPr/>
        </p:nvSpPr>
        <p:spPr>
          <a:xfrm>
            <a:off x="4151785" y="7581900"/>
            <a:ext cx="2799761" cy="2587658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dirty="0"/>
              <a:t>R$ 30,00</a:t>
            </a:r>
          </a:p>
          <a:p>
            <a:pPr algn="ctr"/>
            <a:r>
              <a:rPr lang="pt-BR" sz="2700" dirty="0"/>
              <a:t>Residência mês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36A2705A-D4BC-7FCF-780C-9188C50D397A}"/>
              </a:ext>
            </a:extLst>
          </p:cNvPr>
          <p:cNvSpPr/>
          <p:nvPr/>
        </p:nvSpPr>
        <p:spPr>
          <a:xfrm>
            <a:off x="7185171" y="8343900"/>
            <a:ext cx="2149638" cy="879140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75B1BED-5D57-FAC8-EAA4-45715B341DBB}"/>
              </a:ext>
            </a:extLst>
          </p:cNvPr>
          <p:cNvSpPr txBox="1"/>
          <p:nvPr/>
        </p:nvSpPr>
        <p:spPr>
          <a:xfrm>
            <a:off x="9334808" y="79629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solidFill>
                  <a:srgbClr val="4F1F10"/>
                </a:solidFill>
              </a:rPr>
              <a:t>Como dividir esta conta entre as residências de forma socialmente justa?</a:t>
            </a:r>
          </a:p>
        </p:txBody>
      </p:sp>
    </p:spTree>
    <p:extLst>
      <p:ext uri="{BB962C8B-B14F-4D97-AF65-F5344CB8AC3E}">
        <p14:creationId xmlns:p14="http://schemas.microsoft.com/office/powerpoint/2010/main" val="307503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4652317" y="2001422"/>
            <a:ext cx="1157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Critérios de Rateio da Receita Requerida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1D71901-5B2A-FF59-1C20-9C59B36A48CD}"/>
              </a:ext>
            </a:extLst>
          </p:cNvPr>
          <p:cNvCxnSpPr/>
          <p:nvPr/>
        </p:nvCxnSpPr>
        <p:spPr>
          <a:xfrm>
            <a:off x="7010400" y="3518472"/>
            <a:ext cx="0" cy="617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F09990C-518D-21F9-E295-73956D248AF1}"/>
              </a:ext>
            </a:extLst>
          </p:cNvPr>
          <p:cNvCxnSpPr/>
          <p:nvPr/>
        </p:nvCxnSpPr>
        <p:spPr>
          <a:xfrm>
            <a:off x="12725400" y="3518472"/>
            <a:ext cx="0" cy="617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6B11F9AC-55BD-E4A7-C97C-805FF079D902}"/>
              </a:ext>
            </a:extLst>
          </p:cNvPr>
          <p:cNvSpPr/>
          <p:nvPr/>
        </p:nvSpPr>
        <p:spPr>
          <a:xfrm>
            <a:off x="2667000" y="3619500"/>
            <a:ext cx="2971800" cy="914400"/>
          </a:xfrm>
          <a:prstGeom prst="rect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Trebuchet MS" panose="020B0603020202020204" pitchFamily="34" charset="0"/>
              </a:rPr>
              <a:t>Métodos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B1D50C-9445-3891-9A1D-6C13680C849E}"/>
              </a:ext>
            </a:extLst>
          </p:cNvPr>
          <p:cNvSpPr/>
          <p:nvPr/>
        </p:nvSpPr>
        <p:spPr>
          <a:xfrm>
            <a:off x="8229599" y="3619500"/>
            <a:ext cx="3124199" cy="914400"/>
          </a:xfrm>
          <a:prstGeom prst="rect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Trebuchet MS" panose="020B0603020202020204" pitchFamily="34" charset="0"/>
              </a:rPr>
              <a:t>Disponibilidade do Serviço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8BE45BC-D3F4-5DDF-6E23-451958DEF3A1}"/>
              </a:ext>
            </a:extLst>
          </p:cNvPr>
          <p:cNvSpPr/>
          <p:nvPr/>
        </p:nvSpPr>
        <p:spPr>
          <a:xfrm>
            <a:off x="13868400" y="3467100"/>
            <a:ext cx="2971800" cy="914400"/>
          </a:xfrm>
          <a:prstGeom prst="rect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Trebuchet MS" panose="020B0603020202020204" pitchFamily="34" charset="0"/>
              </a:rPr>
              <a:t>Social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3659E25-A6AE-FD7E-B275-B1B84A6ADF9B}"/>
              </a:ext>
            </a:extLst>
          </p:cNvPr>
          <p:cNvSpPr txBox="1"/>
          <p:nvPr/>
        </p:nvSpPr>
        <p:spPr>
          <a:xfrm>
            <a:off x="13792200" y="4991100"/>
            <a:ext cx="327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rebuchet MS" panose="020B0603020202020204" pitchFamily="34" charset="0"/>
              </a:rPr>
              <a:t>Renda</a:t>
            </a: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r>
              <a:rPr lang="pt-BR" sz="2800" dirty="0">
                <a:latin typeface="Trebuchet MS" panose="020B0603020202020204" pitchFamily="34" charset="0"/>
              </a:rPr>
              <a:t>Localização</a:t>
            </a: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endParaRPr lang="pt-BR" sz="2800" dirty="0">
              <a:latin typeface="Trebuchet MS" panose="020B0603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4BD9701-C64A-D0D2-044B-52A0F8E67C30}"/>
              </a:ext>
            </a:extLst>
          </p:cNvPr>
          <p:cNvSpPr txBox="1"/>
          <p:nvPr/>
        </p:nvSpPr>
        <p:spPr>
          <a:xfrm>
            <a:off x="8077200" y="49911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rebuchet MS" panose="020B0603020202020204" pitchFamily="34" charset="0"/>
              </a:rPr>
              <a:t>Frequência de Coleta</a:t>
            </a: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endParaRPr lang="pt-BR" sz="2800" dirty="0">
              <a:latin typeface="Trebuchet MS" panose="020B0603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90A3893-EE87-CA77-2210-D4C5458E20B2}"/>
              </a:ext>
            </a:extLst>
          </p:cNvPr>
          <p:cNvSpPr txBox="1"/>
          <p:nvPr/>
        </p:nvSpPr>
        <p:spPr>
          <a:xfrm>
            <a:off x="2590800" y="5033070"/>
            <a:ext cx="327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rebuchet MS" panose="020B0603020202020204" pitchFamily="34" charset="0"/>
              </a:rPr>
              <a:t>Área Construída</a:t>
            </a: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r>
              <a:rPr lang="pt-BR" sz="2800" dirty="0">
                <a:latin typeface="Trebuchet MS" panose="020B0603020202020204" pitchFamily="34" charset="0"/>
              </a:rPr>
              <a:t>Consumo de Água</a:t>
            </a: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endParaRPr lang="pt-BR" sz="2800" dirty="0">
              <a:latin typeface="Trebuchet MS" panose="020B0603020202020204" pitchFamily="34" charset="0"/>
            </a:endParaRPr>
          </a:p>
          <a:p>
            <a:r>
              <a:rPr lang="pt-BR" sz="2800" dirty="0">
                <a:latin typeface="Trebuchet MS" panose="020B0603020202020204" pitchFamily="34" charset="0"/>
              </a:rPr>
              <a:t>Consumo de Energia Elétrica</a:t>
            </a:r>
          </a:p>
        </p:txBody>
      </p:sp>
    </p:spTree>
    <p:extLst>
      <p:ext uri="{BB962C8B-B14F-4D97-AF65-F5344CB8AC3E}">
        <p14:creationId xmlns:p14="http://schemas.microsoft.com/office/powerpoint/2010/main" val="266611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297EBA-8B07-FB50-18B2-5B672427579E}"/>
              </a:ext>
            </a:extLst>
          </p:cNvPr>
          <p:cNvSpPr txBox="1"/>
          <p:nvPr/>
        </p:nvSpPr>
        <p:spPr>
          <a:xfrm>
            <a:off x="5344453" y="477378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3A6275"/>
                </a:solidFill>
                <a:latin typeface="Trebuchet MS" panose="020B0603020202020204" pitchFamily="34" charset="0"/>
              </a:rPr>
              <a:t>Modelos Internacionais e Nacionais</a:t>
            </a:r>
          </a:p>
        </p:txBody>
      </p:sp>
    </p:spTree>
    <p:extLst>
      <p:ext uri="{BB962C8B-B14F-4D97-AF65-F5344CB8AC3E}">
        <p14:creationId xmlns:p14="http://schemas.microsoft.com/office/powerpoint/2010/main" val="350406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6589795" y="1756978"/>
            <a:ext cx="6357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Modelos Internacionais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52DA6DA-F624-D8ED-16F7-EEB0624F2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51997"/>
              </p:ext>
            </p:extLst>
          </p:nvPr>
        </p:nvGraphicFramePr>
        <p:xfrm>
          <a:off x="13089138" y="2825816"/>
          <a:ext cx="4133459" cy="4880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048">
                  <a:extLst>
                    <a:ext uri="{9D8B030D-6E8A-4147-A177-3AD203B41FA5}">
                      <a16:colId xmlns:a16="http://schemas.microsoft.com/office/drawing/2014/main" val="1127049825"/>
                    </a:ext>
                  </a:extLst>
                </a:gridCol>
                <a:gridCol w="2015411">
                  <a:extLst>
                    <a:ext uri="{9D8B030D-6E8A-4147-A177-3AD203B41FA5}">
                      <a16:colId xmlns:a16="http://schemas.microsoft.com/office/drawing/2014/main" val="393762750"/>
                    </a:ext>
                  </a:extLst>
                </a:gridCol>
              </a:tblGrid>
              <a:tr h="670268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FIXA</a:t>
                      </a:r>
                    </a:p>
                  </a:txBody>
                  <a:tcPr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PAYT</a:t>
                      </a:r>
                    </a:p>
                  </a:txBody>
                  <a:tcPr>
                    <a:solidFill>
                      <a:srgbClr val="4F2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92593"/>
                  </a:ext>
                </a:extLst>
              </a:tr>
              <a:tr h="73920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Equidade Vertical</a:t>
                      </a:r>
                    </a:p>
                  </a:txBody>
                  <a:tcPr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Poluidor Pagador</a:t>
                      </a:r>
                    </a:p>
                  </a:txBody>
                  <a:tcPr>
                    <a:solidFill>
                      <a:srgbClr val="4F2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65166"/>
                  </a:ext>
                </a:extLst>
              </a:tr>
              <a:tr h="115690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Viabilidade Técnica e Administrativa</a:t>
                      </a:r>
                    </a:p>
                  </a:txBody>
                  <a:tcPr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Reduz a geração de resíduos</a:t>
                      </a:r>
                    </a:p>
                  </a:txBody>
                  <a:tcPr>
                    <a:solidFill>
                      <a:srgbClr val="4F2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625814"/>
                  </a:ext>
                </a:extLst>
              </a:tr>
              <a:tr h="1156902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Aumenta a Reciclagem</a:t>
                      </a:r>
                    </a:p>
                  </a:txBody>
                  <a:tcPr>
                    <a:solidFill>
                      <a:srgbClr val="4F2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696646"/>
                  </a:ext>
                </a:extLst>
              </a:tr>
              <a:tr h="1156902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3A6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Equidade Horizontal</a:t>
                      </a:r>
                    </a:p>
                  </a:txBody>
                  <a:tcPr>
                    <a:solidFill>
                      <a:srgbClr val="4F20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57481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41D57A-E726-32C1-4C31-59FFD6DE99B8}"/>
              </a:ext>
            </a:extLst>
          </p:cNvPr>
          <p:cNvSpPr txBox="1"/>
          <p:nvPr/>
        </p:nvSpPr>
        <p:spPr>
          <a:xfrm>
            <a:off x="2359160" y="8296386"/>
            <a:ext cx="132371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0" i="0" dirty="0">
                <a:solidFill>
                  <a:srgbClr val="3A6275"/>
                </a:solidFill>
                <a:effectLst/>
                <a:latin typeface="Trebuchet MS" panose="020B0603020202020204" pitchFamily="34" charset="0"/>
              </a:rPr>
              <a:t>O sistema </a:t>
            </a:r>
            <a:r>
              <a:rPr lang="pt-BR" sz="2800" b="0" i="0" dirty="0" err="1">
                <a:solidFill>
                  <a:srgbClr val="3A6275"/>
                </a:solidFill>
                <a:effectLst/>
                <a:latin typeface="Trebuchet MS" panose="020B0603020202020204" pitchFamily="34" charset="0"/>
              </a:rPr>
              <a:t>Pay</a:t>
            </a:r>
            <a:r>
              <a:rPr lang="pt-BR" sz="2800" b="0" i="0" dirty="0">
                <a:solidFill>
                  <a:srgbClr val="3A6275"/>
                </a:solidFill>
                <a:effectLst/>
                <a:latin typeface="Trebuchet MS" panose="020B0603020202020204" pitchFamily="34" charset="0"/>
              </a:rPr>
              <a:t>-As-</a:t>
            </a:r>
            <a:r>
              <a:rPr lang="pt-BR" sz="2800" b="0" i="0" dirty="0" err="1">
                <a:solidFill>
                  <a:srgbClr val="3A6275"/>
                </a:solidFill>
                <a:effectLst/>
                <a:latin typeface="Trebuchet MS" panose="020B0603020202020204" pitchFamily="34" charset="0"/>
              </a:rPr>
              <a:t>You</a:t>
            </a:r>
            <a:r>
              <a:rPr lang="pt-BR" sz="2800" b="0" i="0" dirty="0">
                <a:solidFill>
                  <a:srgbClr val="3A6275"/>
                </a:solidFill>
                <a:effectLst/>
                <a:latin typeface="Trebuchet MS" panose="020B0603020202020204" pitchFamily="34" charset="0"/>
              </a:rPr>
              <a:t>-</a:t>
            </a:r>
            <a:r>
              <a:rPr lang="pt-BR" sz="2800" b="0" i="0" dirty="0" err="1">
                <a:solidFill>
                  <a:srgbClr val="3A6275"/>
                </a:solidFill>
                <a:effectLst/>
                <a:latin typeface="Trebuchet MS" panose="020B0603020202020204" pitchFamily="34" charset="0"/>
              </a:rPr>
              <a:t>Throw</a:t>
            </a:r>
            <a:r>
              <a:rPr lang="pt-BR" sz="2800" b="0" i="0" dirty="0">
                <a:solidFill>
                  <a:srgbClr val="3A6275"/>
                </a:solidFill>
                <a:effectLst/>
                <a:latin typeface="Trebuchet MS" panose="020B0603020202020204" pitchFamily="34" charset="0"/>
              </a:rPr>
              <a:t> (PAYT) busca a sustentabilidade financeira da gestão de resíduos sólidos, a equidade de cobrança do serviço e a redução do impacto ambiental</a:t>
            </a:r>
            <a:r>
              <a:rPr lang="pt-BR" sz="2400" b="0" i="0" dirty="0">
                <a:solidFill>
                  <a:srgbClr val="3A6275"/>
                </a:solidFill>
                <a:effectLst/>
                <a:latin typeface="Trebuchet MS" panose="020B0603020202020204" pitchFamily="34" charset="0"/>
              </a:rPr>
              <a:t>.</a:t>
            </a:r>
            <a:endParaRPr lang="pt-BR" sz="2400" dirty="0">
              <a:solidFill>
                <a:srgbClr val="3A6275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D58140B-2908-65D7-9BB2-771EE9746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63989"/>
              </p:ext>
            </p:extLst>
          </p:nvPr>
        </p:nvGraphicFramePr>
        <p:xfrm>
          <a:off x="2359159" y="2825813"/>
          <a:ext cx="9832840" cy="4880182"/>
        </p:xfrm>
        <a:graphic>
          <a:graphicData uri="http://schemas.openxmlformats.org/drawingml/2006/table">
            <a:tbl>
              <a:tblPr/>
              <a:tblGrid>
                <a:gridCol w="1062140">
                  <a:extLst>
                    <a:ext uri="{9D8B030D-6E8A-4147-A177-3AD203B41FA5}">
                      <a16:colId xmlns:a16="http://schemas.microsoft.com/office/drawing/2014/main" val="2550070669"/>
                    </a:ext>
                  </a:extLst>
                </a:gridCol>
                <a:gridCol w="1673675">
                  <a:extLst>
                    <a:ext uri="{9D8B030D-6E8A-4147-A177-3AD203B41FA5}">
                      <a16:colId xmlns:a16="http://schemas.microsoft.com/office/drawing/2014/main" val="1538874073"/>
                    </a:ext>
                  </a:extLst>
                </a:gridCol>
                <a:gridCol w="1464465">
                  <a:extLst>
                    <a:ext uri="{9D8B030D-6E8A-4147-A177-3AD203B41FA5}">
                      <a16:colId xmlns:a16="http://schemas.microsoft.com/office/drawing/2014/main" val="1696281764"/>
                    </a:ext>
                  </a:extLst>
                </a:gridCol>
                <a:gridCol w="5632560">
                  <a:extLst>
                    <a:ext uri="{9D8B030D-6E8A-4147-A177-3AD203B41FA5}">
                      <a16:colId xmlns:a16="http://schemas.microsoft.com/office/drawing/2014/main" val="4184182165"/>
                    </a:ext>
                  </a:extLst>
                </a:gridCol>
              </a:tblGrid>
              <a:tr h="6958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Cidade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Cobrança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Método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184397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Proxy Energia Elétrica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917923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Proxy Área do Imóvel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583909"/>
                  </a:ext>
                </a:extLst>
              </a:tr>
              <a:tr h="6958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 e Peru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Proxy Área do Imóvel + Frequência coleta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332497"/>
                  </a:ext>
                </a:extLst>
              </a:tr>
              <a:tr h="6958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Kyoto Japão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Utilização (PAYT)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Compra Saco de lixo oficial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071344"/>
                  </a:ext>
                </a:extLst>
              </a:tr>
              <a:tr h="6958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Utilização (PAYT)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Sistema por peso na calçada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011614"/>
                  </a:ext>
                </a:extLst>
              </a:tr>
              <a:tr h="6958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Espanha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Utilização (PAYT)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Lixo inserido em contêineres com sistema eletrônico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629443"/>
                  </a:ext>
                </a:extLst>
              </a:tr>
              <a:tr h="6958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Utilização (PAYT)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Compra Saco de lixo oficial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64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8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6248400" y="1664998"/>
            <a:ext cx="959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Modelos Recentes Nacionais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A3DF62D-C23E-2DEC-B5D6-F0E59408F07F}"/>
              </a:ext>
            </a:extLst>
          </p:cNvPr>
          <p:cNvSpPr txBox="1"/>
          <p:nvPr/>
        </p:nvSpPr>
        <p:spPr>
          <a:xfrm>
            <a:off x="2590800" y="2657093"/>
            <a:ext cx="14325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A6275"/>
                </a:solidFill>
              </a:rPr>
              <a:t>BARUERI/SP – TAXA - ABRIL 2022  </a:t>
            </a:r>
            <a:r>
              <a:rPr lang="pt-BR" sz="3200" b="1" dirty="0"/>
              <a:t>- </a:t>
            </a:r>
            <a:r>
              <a:rPr lang="pt-BR" sz="3200" b="1" dirty="0">
                <a:solidFill>
                  <a:srgbClr val="FF0000"/>
                </a:solidFill>
              </a:rPr>
              <a:t>PROXY ÁGUA CONSUMIDA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/>
              <a:t> Valor será definido pelo consumo de água e vai ser cobrado na conta mensal da SABESP.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/>
              <a:t> A partir do ano que vem, a taxa será cobrada pela média do consumo dos últimos 06 meses do ano anterior.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/>
              <a:t> Terrenos vazios serão taxados no IPTU.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B55A395-042E-FDF0-2087-46C03D840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481310"/>
              </p:ext>
            </p:extLst>
          </p:nvPr>
        </p:nvGraphicFramePr>
        <p:xfrm>
          <a:off x="2590800" y="6294944"/>
          <a:ext cx="7315200" cy="355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A3D8A8-DE40-A98D-6C9D-EDEB46DC8321}"/>
              </a:ext>
            </a:extLst>
          </p:cNvPr>
          <p:cNvSpPr txBox="1"/>
          <p:nvPr/>
        </p:nvSpPr>
        <p:spPr>
          <a:xfrm>
            <a:off x="2590800" y="94107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* Comércio: Valor dobrado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829CF1-53C0-FBD9-5EC5-337E28459DE2}"/>
              </a:ext>
            </a:extLst>
          </p:cNvPr>
          <p:cNvSpPr txBox="1"/>
          <p:nvPr/>
        </p:nvSpPr>
        <p:spPr>
          <a:xfrm>
            <a:off x="11456678" y="6071325"/>
            <a:ext cx="5592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Outras definições: 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400" dirty="0"/>
              <a:t>Residências sociais da SABESP não pagam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Condomínios sem medição individualizada pagam apenas R$ 343,89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r>
              <a:rPr lang="pt-BR" sz="2400" dirty="0"/>
              <a:t>Quem tem 02 residências e 01 relógio, compensa separar em 02</a:t>
            </a:r>
          </a:p>
        </p:txBody>
      </p:sp>
    </p:spTree>
    <p:extLst>
      <p:ext uri="{BB962C8B-B14F-4D97-AF65-F5344CB8AC3E}">
        <p14:creationId xmlns:p14="http://schemas.microsoft.com/office/powerpoint/2010/main" val="315484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5965219" y="1781266"/>
            <a:ext cx="983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Modelos Recentes Nacionais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A3DF62D-C23E-2DEC-B5D6-F0E59408F07F}"/>
              </a:ext>
            </a:extLst>
          </p:cNvPr>
          <p:cNvSpPr txBox="1"/>
          <p:nvPr/>
        </p:nvSpPr>
        <p:spPr>
          <a:xfrm>
            <a:off x="2590800" y="2826128"/>
            <a:ext cx="14325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A6275"/>
                </a:solidFill>
              </a:rPr>
              <a:t>BAURU/SP – TAXA – PROJETO 2021 - </a:t>
            </a:r>
            <a:r>
              <a:rPr lang="pt-BR" sz="3200" b="1" dirty="0">
                <a:solidFill>
                  <a:srgbClr val="FF0000"/>
                </a:solidFill>
              </a:rPr>
              <a:t>PROXY ÁREA CONSTRUÍDA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/>
              <a:t> Valor será definido pela metragem do imóvel e vai ser cobrado no IPTU.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/>
              <a:t> R$ 1,57 m².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/>
              <a:t> Pretende arrecadar R$ 35 milhões ano.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B55A395-042E-FDF0-2087-46C03D840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809213"/>
              </p:ext>
            </p:extLst>
          </p:nvPr>
        </p:nvGraphicFramePr>
        <p:xfrm>
          <a:off x="2590800" y="6294944"/>
          <a:ext cx="7315200" cy="355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829CF1-53C0-FBD9-5EC5-337E28459DE2}"/>
              </a:ext>
            </a:extLst>
          </p:cNvPr>
          <p:cNvSpPr txBox="1"/>
          <p:nvPr/>
        </p:nvSpPr>
        <p:spPr>
          <a:xfrm>
            <a:off x="11963400" y="5505393"/>
            <a:ext cx="5592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/>
              <a:t>Outras definições: </a:t>
            </a:r>
          </a:p>
          <a:p>
            <a:endParaRPr lang="pt-BR" sz="3200" dirty="0"/>
          </a:p>
          <a:p>
            <a:pPr marL="285750" indent="-285750">
              <a:buFontTx/>
              <a:buChar char="-"/>
            </a:pPr>
            <a:r>
              <a:rPr lang="pt-BR" sz="2800" dirty="0"/>
              <a:t>Imóveis até 40m²:  Isentos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Imóveis classificados como “horizontal rústico” desconto de 36%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r>
              <a:rPr lang="pt-BR" sz="2800" dirty="0"/>
              <a:t>- Comercial/Industrial: Fator 1,3x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4909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297EBA-8B07-FB50-18B2-5B672427579E}"/>
              </a:ext>
            </a:extLst>
          </p:cNvPr>
          <p:cNvSpPr txBox="1"/>
          <p:nvPr/>
        </p:nvSpPr>
        <p:spPr>
          <a:xfrm>
            <a:off x="4281898" y="3952087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3A6275"/>
                </a:solidFill>
                <a:latin typeface="Trebuchet MS" panose="020B0603020202020204" pitchFamily="34" charset="0"/>
              </a:rPr>
              <a:t>Indicadores de Concessão/PPP</a:t>
            </a:r>
          </a:p>
          <a:p>
            <a:pPr algn="ctr"/>
            <a:r>
              <a:rPr lang="pt-BR" sz="6000" b="1" dirty="0">
                <a:solidFill>
                  <a:srgbClr val="3A6275"/>
                </a:solidFill>
                <a:latin typeface="Trebuchet MS" panose="020B0603020202020204" pitchFamily="34" charset="0"/>
              </a:rPr>
              <a:t>2020 - 2022</a:t>
            </a:r>
          </a:p>
        </p:txBody>
      </p:sp>
    </p:spTree>
    <p:extLst>
      <p:ext uri="{BB962C8B-B14F-4D97-AF65-F5344CB8AC3E}">
        <p14:creationId xmlns:p14="http://schemas.microsoft.com/office/powerpoint/2010/main" val="144214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09E009-9DBF-BE31-E2D3-EACA95EF8533}"/>
              </a:ext>
            </a:extLst>
          </p:cNvPr>
          <p:cNvSpPr txBox="1"/>
          <p:nvPr/>
        </p:nvSpPr>
        <p:spPr>
          <a:xfrm>
            <a:off x="2243577" y="3323549"/>
            <a:ext cx="14017117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4F2010"/>
                </a:solidFill>
              </a:rPr>
              <a:t>Contribuinte A: Valor anual R$ 105,00 </a:t>
            </a:r>
          </a:p>
          <a:p>
            <a:r>
              <a:rPr lang="pt-BR" sz="2400" dirty="0"/>
              <a:t>Bairro – Boa Vista</a:t>
            </a:r>
          </a:p>
          <a:p>
            <a:r>
              <a:rPr lang="pt-BR" sz="2400" dirty="0"/>
              <a:t>Frequência de coleta de lixo – </a:t>
            </a:r>
            <a:r>
              <a:rPr lang="pt-BR" sz="2400" b="1" dirty="0"/>
              <a:t>2 vezes por semana</a:t>
            </a:r>
          </a:p>
          <a:p>
            <a:r>
              <a:rPr lang="pt-BR" sz="2400" dirty="0"/>
              <a:t>Valor da tarifa de lixo a partir de 2022 – R$ 8,75/mês</a:t>
            </a:r>
          </a:p>
          <a:p>
            <a:r>
              <a:rPr lang="pt-BR" sz="2400" dirty="0"/>
              <a:t>Valor por passada do caminhão – R$ 1,02 (um real e dois centavos)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4F2010"/>
                </a:solidFill>
              </a:rPr>
              <a:t>Contribuinte B:  Valor anual R$ 127,80</a:t>
            </a:r>
          </a:p>
          <a:p>
            <a:r>
              <a:rPr lang="pt-BR" sz="2400" dirty="0"/>
              <a:t>Bairro – Nossa Senhora de Lourdes</a:t>
            </a:r>
          </a:p>
          <a:p>
            <a:r>
              <a:rPr lang="pt-BR" sz="2400" dirty="0"/>
              <a:t>Frequência de coleta de lixo – </a:t>
            </a:r>
            <a:r>
              <a:rPr lang="pt-BR" sz="2400" b="1" dirty="0"/>
              <a:t>3 vezes por semana</a:t>
            </a:r>
          </a:p>
          <a:p>
            <a:r>
              <a:rPr lang="pt-BR" sz="2400" dirty="0"/>
              <a:t>Valor da tarifa de lixo a partir de 2022 – R$ 10,65/mês</a:t>
            </a:r>
          </a:p>
          <a:p>
            <a:r>
              <a:rPr lang="pt-BR" sz="2400" dirty="0"/>
              <a:t>Valor por passada do caminhão – R$ 0,83 (oitenta e três centavos)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4F2010"/>
                </a:solidFill>
              </a:rPr>
              <a:t>Contribuinte C: Valor anual R$ 269,16 </a:t>
            </a:r>
          </a:p>
          <a:p>
            <a:r>
              <a:rPr lang="pt-BR" sz="2400" dirty="0"/>
              <a:t>Bairro – Centro</a:t>
            </a:r>
          </a:p>
          <a:p>
            <a:r>
              <a:rPr lang="pt-BR" sz="2400" dirty="0"/>
              <a:t>Frequência de coleta de lixo – </a:t>
            </a:r>
            <a:r>
              <a:rPr lang="pt-BR" sz="2400" b="1" dirty="0"/>
              <a:t>5 vezes por semana</a:t>
            </a:r>
          </a:p>
          <a:p>
            <a:r>
              <a:rPr lang="pt-BR" sz="2400" dirty="0"/>
              <a:t>Valor da tarifa de lixo a partir de 2022 – R$ 22,43/mês</a:t>
            </a:r>
          </a:p>
          <a:p>
            <a:r>
              <a:rPr lang="pt-BR" sz="2400" dirty="0"/>
              <a:t>Valor por passada do caminhão – R$ 1,05 (um real e cinco centavos)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C17A66-80B6-9A91-25A5-5F296C71ED6B}"/>
              </a:ext>
            </a:extLst>
          </p:cNvPr>
          <p:cNvSpPr txBox="1"/>
          <p:nvPr/>
        </p:nvSpPr>
        <p:spPr>
          <a:xfrm>
            <a:off x="2243577" y="2506435"/>
            <a:ext cx="1432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A6275"/>
                </a:solidFill>
              </a:rPr>
              <a:t>CAMPOS NOVO/SC – TAXA – 2021 – </a:t>
            </a:r>
            <a:r>
              <a:rPr lang="pt-BR" sz="3200" b="1" dirty="0">
                <a:solidFill>
                  <a:srgbClr val="FF0000"/>
                </a:solidFill>
              </a:rPr>
              <a:t>PROXY FREQUÊNCIA DA COLETA  </a:t>
            </a:r>
          </a:p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5960139" y="1505257"/>
            <a:ext cx="9839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Modelos Recentes Nacionais</a:t>
            </a:r>
          </a:p>
        </p:txBody>
      </p:sp>
    </p:spTree>
    <p:extLst>
      <p:ext uri="{BB962C8B-B14F-4D97-AF65-F5344CB8AC3E}">
        <p14:creationId xmlns:p14="http://schemas.microsoft.com/office/powerpoint/2010/main" val="236283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6589795" y="1490604"/>
            <a:ext cx="6357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Veículos de Cobrança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11FE543-65F5-F748-2340-1ECC11F51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19685"/>
              </p:ext>
            </p:extLst>
          </p:nvPr>
        </p:nvGraphicFramePr>
        <p:xfrm>
          <a:off x="2667000" y="2369862"/>
          <a:ext cx="9144001" cy="2442477"/>
        </p:xfrm>
        <a:graphic>
          <a:graphicData uri="http://schemas.openxmlformats.org/drawingml/2006/table">
            <a:tbl>
              <a:tblPr/>
              <a:tblGrid>
                <a:gridCol w="1166433">
                  <a:extLst>
                    <a:ext uri="{9D8B030D-6E8A-4147-A177-3AD203B41FA5}">
                      <a16:colId xmlns:a16="http://schemas.microsoft.com/office/drawing/2014/main" val="4134870638"/>
                    </a:ext>
                  </a:extLst>
                </a:gridCol>
                <a:gridCol w="2082916">
                  <a:extLst>
                    <a:ext uri="{9D8B030D-6E8A-4147-A177-3AD203B41FA5}">
                      <a16:colId xmlns:a16="http://schemas.microsoft.com/office/drawing/2014/main" val="2164241485"/>
                    </a:ext>
                  </a:extLst>
                </a:gridCol>
                <a:gridCol w="1832966">
                  <a:extLst>
                    <a:ext uri="{9D8B030D-6E8A-4147-A177-3AD203B41FA5}">
                      <a16:colId xmlns:a16="http://schemas.microsoft.com/office/drawing/2014/main" val="265676229"/>
                    </a:ext>
                  </a:extLst>
                </a:gridCol>
                <a:gridCol w="2353695">
                  <a:extLst>
                    <a:ext uri="{9D8B030D-6E8A-4147-A177-3AD203B41FA5}">
                      <a16:colId xmlns:a16="http://schemas.microsoft.com/office/drawing/2014/main" val="2716827984"/>
                    </a:ext>
                  </a:extLst>
                </a:gridCol>
                <a:gridCol w="1707991">
                  <a:extLst>
                    <a:ext uri="{9D8B030D-6E8A-4147-A177-3AD203B41FA5}">
                      <a16:colId xmlns:a16="http://schemas.microsoft.com/office/drawing/2014/main" val="132665046"/>
                    </a:ext>
                  </a:extLst>
                </a:gridCol>
              </a:tblGrid>
              <a:tr h="8075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</a:t>
                      </a:r>
                      <a:b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Inadimplência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Dependência</a:t>
                      </a:r>
                      <a:b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Terceiros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Usuários</a:t>
                      </a:r>
                      <a:b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Universalização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Custos de </a:t>
                      </a:r>
                      <a:b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Cobrança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981865"/>
                  </a:ext>
                </a:extLst>
              </a:tr>
              <a:tr h="4087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Alta- 20 a 30%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54371"/>
                  </a:ext>
                </a:extLst>
              </a:tr>
              <a:tr h="4087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 - 5 a 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789074"/>
                  </a:ext>
                </a:extLst>
              </a:tr>
              <a:tr h="4087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Baixa - 5 a 15%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Costuma ser alta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140190"/>
                  </a:ext>
                </a:extLst>
              </a:tr>
              <a:tr h="4087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50135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54B473-8F12-6FB5-2B76-2B041C7C37E6}"/>
              </a:ext>
            </a:extLst>
          </p:cNvPr>
          <p:cNvSpPr txBox="1"/>
          <p:nvPr/>
        </p:nvSpPr>
        <p:spPr>
          <a:xfrm>
            <a:off x="2667000" y="4942299"/>
            <a:ext cx="1477911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A6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o melhor veículo de cobrança?</a:t>
            </a:r>
          </a:p>
          <a:p>
            <a:endParaRPr lang="pt-BR" sz="2400" dirty="0">
              <a:solidFill>
                <a:srgbClr val="3A6275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800" dirty="0"/>
              <a:t>Cidade sem universalização da água e com dificuldades de operacionalizar cofaturamento na conta de agua/energia &gt;&gt;&gt;&gt; </a:t>
            </a:r>
            <a:r>
              <a:rPr lang="pt-BR" sz="2800" b="1" dirty="0"/>
              <a:t>IPTU</a:t>
            </a:r>
          </a:p>
          <a:p>
            <a:pPr marL="514350" indent="-514350" algn="just">
              <a:buAutoNum type="arabicParenR"/>
            </a:pPr>
            <a:endParaRPr lang="pt-BR" sz="2800" dirty="0"/>
          </a:p>
          <a:p>
            <a:pPr marL="514350" indent="-514350" algn="just">
              <a:buAutoNum type="arabicParenR"/>
            </a:pPr>
            <a:r>
              <a:rPr lang="pt-BR" sz="2800" dirty="0"/>
              <a:t>Cidade com universalização da agua/energia e sem dificuldades de operacionalizar cofaturamento na conta de água/energia </a:t>
            </a:r>
            <a:r>
              <a:rPr lang="pt-BR" sz="2800" b="1" dirty="0"/>
              <a:t>&gt;&gt;&gt;&gt; ÁGUA ou ENERGIA</a:t>
            </a:r>
          </a:p>
          <a:p>
            <a:pPr marL="514350" indent="-514350" algn="just">
              <a:buAutoNum type="arabicParenR"/>
            </a:pPr>
            <a:endParaRPr lang="pt-BR" sz="2800" b="1" dirty="0"/>
          </a:p>
          <a:p>
            <a:pPr marL="514350" indent="-514350" algn="just">
              <a:buAutoNum type="arabicParenR"/>
            </a:pPr>
            <a:r>
              <a:rPr lang="pt-BR" sz="2800" dirty="0"/>
              <a:t>Cidade com universalização da água, com Autarquia própria de água e que cobre a inadimplência do usuário &gt;&gt;&gt;&gt; </a:t>
            </a:r>
            <a:r>
              <a:rPr lang="pt-BR" sz="2800" b="1" dirty="0"/>
              <a:t>ÁGUA</a:t>
            </a:r>
          </a:p>
          <a:p>
            <a:pPr marL="514350" indent="-514350" algn="just">
              <a:buAutoNum type="arabicParenR"/>
            </a:pPr>
            <a:endParaRPr lang="pt-BR" sz="2800" b="1" dirty="0"/>
          </a:p>
          <a:p>
            <a:pPr algn="just"/>
            <a:r>
              <a:rPr lang="pt-BR" sz="2800" dirty="0"/>
              <a:t>4) Cidade de boa renda per capita e com cultura do poluidor pagador &gt;&gt;&gt;&gt; </a:t>
            </a:r>
            <a:r>
              <a:rPr lang="pt-BR" sz="2800" b="1" dirty="0"/>
              <a:t>COBRANÇA DIRETA</a:t>
            </a:r>
          </a:p>
          <a:p>
            <a:pPr marL="514350" indent="-514350">
              <a:buAutoNum type="arabicParenR"/>
            </a:pPr>
            <a:endParaRPr lang="pt-BR" sz="2800" b="1" dirty="0"/>
          </a:p>
          <a:p>
            <a:pPr marL="514350" indent="-514350">
              <a:buAutoNum type="arabicParenR"/>
            </a:pPr>
            <a:endParaRPr lang="pt-BR" sz="2800" b="1" dirty="0"/>
          </a:p>
          <a:p>
            <a:pPr marL="514350" indent="-514350">
              <a:buAutoNum type="arabicParenR"/>
            </a:pPr>
            <a:endParaRPr lang="pt-BR" sz="2800" b="1" dirty="0"/>
          </a:p>
          <a:p>
            <a:pPr marL="514350" indent="-514350">
              <a:buAutoNum type="arabicParenR"/>
            </a:pPr>
            <a:endParaRPr lang="pt-BR" sz="28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E7B772-1391-529A-6C75-842720690F8B}"/>
              </a:ext>
            </a:extLst>
          </p:cNvPr>
          <p:cNvSpPr txBox="1"/>
          <p:nvPr/>
        </p:nvSpPr>
        <p:spPr>
          <a:xfrm>
            <a:off x="11988800" y="2252272"/>
            <a:ext cx="6324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hlinkClick r:id="rId10"/>
              </a:rPr>
              <a:t>www.gov.br/aneel/pt-br/assuntos/noticias/2022/consulta-publica-ira-debater-inclusao-de-taxa-de-servico-publico-de-limpeza-urbana-e-de-manejo-de-residuos-solidos-na-fatura-de-energia-eletrica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  <a:p>
            <a:endParaRPr lang="pt-BR" sz="2400" dirty="0">
              <a:solidFill>
                <a:srgbClr val="FF0000"/>
              </a:solidFill>
            </a:endParaRPr>
          </a:p>
          <a:p>
            <a:r>
              <a:rPr lang="pt-BR" sz="2400" dirty="0">
                <a:solidFill>
                  <a:srgbClr val="FF0000"/>
                </a:solidFill>
              </a:rPr>
              <a:t>&gt;&gt;&gt; Contribuição até 09/09/22</a:t>
            </a:r>
          </a:p>
        </p:txBody>
      </p:sp>
    </p:spTree>
    <p:extLst>
      <p:ext uri="{BB962C8B-B14F-4D97-AF65-F5344CB8AC3E}">
        <p14:creationId xmlns:p14="http://schemas.microsoft.com/office/powerpoint/2010/main" val="136347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2219522" y="1982064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Desafios: Modelagem Tarifária – Proxy Água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90496D-80FA-AAAA-4038-9D630DE6AF5B}"/>
              </a:ext>
            </a:extLst>
          </p:cNvPr>
          <p:cNvSpPr txBox="1"/>
          <p:nvPr/>
        </p:nvSpPr>
        <p:spPr>
          <a:xfrm>
            <a:off x="5970772" y="2416959"/>
            <a:ext cx="937564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Convênios de Cofaturamento da Cobrança</a:t>
            </a:r>
          </a:p>
          <a:p>
            <a:r>
              <a:rPr lang="pt-BR" sz="2400" b="1" dirty="0">
                <a:solidFill>
                  <a:srgbClr val="3A6275"/>
                </a:solidFill>
                <a:latin typeface="Trebuchet MS" panose="020B0603020202020204" pitchFamily="34" charset="0"/>
              </a:rPr>
              <a:t>- Limitações e requisitos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Aspectos Operacionais </a:t>
            </a:r>
          </a:p>
          <a:p>
            <a:pPr marL="342900" indent="-342900">
              <a:buFontTx/>
              <a:buChar char="-"/>
            </a:pPr>
            <a:r>
              <a:rPr lang="pt-BR" sz="2400" b="1" dirty="0">
                <a:solidFill>
                  <a:srgbClr val="3A6275"/>
                </a:solidFill>
                <a:latin typeface="Trebuchet MS" panose="020B0603020202020204" pitchFamily="34" charset="0"/>
              </a:rPr>
              <a:t>Condomínios sem medição individualizada;</a:t>
            </a:r>
          </a:p>
          <a:p>
            <a:pPr marL="342900" indent="-342900">
              <a:buFontTx/>
              <a:buChar char="-"/>
            </a:pPr>
            <a:r>
              <a:rPr lang="pt-BR" sz="2400" b="1" dirty="0">
                <a:solidFill>
                  <a:srgbClr val="3A6275"/>
                </a:solidFill>
                <a:latin typeface="Trebuchet MS" panose="020B0603020202020204" pitchFamily="34" charset="0"/>
              </a:rPr>
              <a:t>Economias que utilizam poços;</a:t>
            </a:r>
          </a:p>
          <a:p>
            <a:pPr marL="342900" indent="-342900">
              <a:buFontTx/>
              <a:buChar char="-"/>
            </a:pPr>
            <a:r>
              <a:rPr lang="pt-BR" sz="2400" b="1" dirty="0">
                <a:solidFill>
                  <a:srgbClr val="3A6275"/>
                </a:solidFill>
                <a:latin typeface="Trebuchet MS" panose="020B0603020202020204" pitchFamily="34" charset="0"/>
              </a:rPr>
              <a:t>Interrupção do serviço ou falta de água;</a:t>
            </a:r>
          </a:p>
          <a:p>
            <a:pPr marL="342900" indent="-342900">
              <a:buFontTx/>
              <a:buChar char="-"/>
            </a:pPr>
            <a:r>
              <a:rPr lang="pt-BR" sz="2400" b="1" dirty="0">
                <a:solidFill>
                  <a:srgbClr val="3A6275"/>
                </a:solidFill>
                <a:latin typeface="Trebuchet MS" panose="020B0603020202020204" pitchFamily="34" charset="0"/>
              </a:rPr>
              <a:t>Hidrômetros especiais;</a:t>
            </a:r>
          </a:p>
          <a:p>
            <a:pPr marL="342900" indent="-342900">
              <a:buFontTx/>
              <a:buChar char="-"/>
            </a:pPr>
            <a:r>
              <a:rPr lang="pt-BR" sz="2400" b="1" dirty="0">
                <a:solidFill>
                  <a:srgbClr val="3A6275"/>
                </a:solidFill>
                <a:latin typeface="Trebuchet MS" panose="020B0603020202020204" pitchFamily="34" charset="0"/>
              </a:rPr>
              <a:t>Grandes geradores.</a:t>
            </a: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Consumo do Mês Anterior ou Média Anual?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775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2119923" y="1803661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Desafios: Pós Implantação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F2653C-3F3A-09EA-5539-F5F4CF4DF8E8}"/>
              </a:ext>
            </a:extLst>
          </p:cNvPr>
          <p:cNvSpPr txBox="1"/>
          <p:nvPr/>
        </p:nvSpPr>
        <p:spPr>
          <a:xfrm>
            <a:off x="2168537" y="3508220"/>
            <a:ext cx="147555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0" i="0" dirty="0">
                <a:solidFill>
                  <a:srgbClr val="404041"/>
                </a:solidFill>
                <a:effectLst/>
                <a:latin typeface="+mj-lt"/>
              </a:rPr>
              <a:t>“O lançamento e a cobrança da TCRS (a Taxa de Serviços de Coleta, Remoção e Destinação de Resíduos Sólidos), popularmente conhecida como "Taxa de Lixo", foi instituído por decreto municipal junto com a fatura de consumo de água das residências, porém, </a:t>
            </a:r>
            <a:r>
              <a:rPr lang="pt-BR" sz="2800" b="1" i="0" dirty="0">
                <a:solidFill>
                  <a:srgbClr val="404041"/>
                </a:solidFill>
                <a:effectLst/>
                <a:latin typeface="+mj-lt"/>
              </a:rPr>
              <a:t>“sem o consentimento do proprietário do imóvel,</a:t>
            </a:r>
            <a:r>
              <a:rPr lang="pt-BR" sz="2800" b="0" i="0" dirty="0">
                <a:solidFill>
                  <a:srgbClr val="404041"/>
                </a:solidFill>
                <a:effectLst/>
                <a:latin typeface="+mj-lt"/>
              </a:rPr>
              <a:t> e </a:t>
            </a:r>
            <a:r>
              <a:rPr lang="pt-BR" sz="2800" b="1" i="0" dirty="0">
                <a:solidFill>
                  <a:srgbClr val="404041"/>
                </a:solidFill>
                <a:effectLst/>
                <a:latin typeface="+mj-lt"/>
              </a:rPr>
              <a:t>sem a possibilidade de pagamento desmembrado/individualizado </a:t>
            </a:r>
            <a:r>
              <a:rPr lang="pt-BR" sz="2800" b="0" i="0" dirty="0">
                <a:solidFill>
                  <a:srgbClr val="404041"/>
                </a:solidFill>
                <a:effectLst/>
                <a:latin typeface="+mj-lt"/>
              </a:rPr>
              <a:t>(...), revelam-se abusivos, pois podem culminar com a suspensão desse serviço público essencial pelo não pagamento do referido tributo”, </a:t>
            </a:r>
            <a:r>
              <a:rPr lang="pt-BR" sz="2800" b="1" i="0" dirty="0">
                <a:solidFill>
                  <a:srgbClr val="404041"/>
                </a:solidFill>
                <a:effectLst/>
                <a:latin typeface="+mj-lt"/>
              </a:rPr>
              <a:t>escreveu a juíza</a:t>
            </a:r>
            <a:r>
              <a:rPr lang="pt-BR" sz="2800" b="0" i="0" dirty="0">
                <a:solidFill>
                  <a:srgbClr val="404041"/>
                </a:solidFill>
                <a:effectLst/>
                <a:latin typeface="+mj-lt"/>
              </a:rPr>
              <a:t>.” (Abril 2022)</a:t>
            </a:r>
            <a:endParaRPr lang="pt-BR" sz="2800" dirty="0"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355438-1694-70F8-60FB-364B44C5E10A}"/>
              </a:ext>
            </a:extLst>
          </p:cNvPr>
          <p:cNvSpPr txBox="1"/>
          <p:nvPr/>
        </p:nvSpPr>
        <p:spPr>
          <a:xfrm>
            <a:off x="2168537" y="2748273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DOURADOS/MS – Cobrança na conta de água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3D6041D-8165-E751-8AC1-C16B6D59AD40}"/>
              </a:ext>
            </a:extLst>
          </p:cNvPr>
          <p:cNvSpPr txBox="1"/>
          <p:nvPr/>
        </p:nvSpPr>
        <p:spPr>
          <a:xfrm>
            <a:off x="2119664" y="6512218"/>
            <a:ext cx="14173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pt-BR" sz="2800" b="1" i="0" dirty="0">
                <a:solidFill>
                  <a:srgbClr val="111111"/>
                </a:solidFill>
                <a:effectLst/>
              </a:rPr>
              <a:t>“Quase infartei’, diz moradora de MS após receber conta com taxa de lixo de R$ 700</a:t>
            </a:r>
          </a:p>
          <a:p>
            <a:pPr algn="l" fontAlgn="auto"/>
            <a:r>
              <a:rPr lang="pt-BR" sz="2800" i="0" dirty="0">
                <a:effectLst/>
              </a:rPr>
              <a:t>O caso ocorre em Dourados (MS) foi provocado por falha no cruzamento de informações do banco de dados da prefeitura e da empresa de saneamento do estado.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B521EF-B5FC-AD62-D5B1-F8639237353A}"/>
              </a:ext>
            </a:extLst>
          </p:cNvPr>
          <p:cNvSpPr txBox="1"/>
          <p:nvPr/>
        </p:nvSpPr>
        <p:spPr>
          <a:xfrm>
            <a:off x="2117036" y="8631145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CUBATÃO/SP – Cobrança no IPTU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4F6C19-2454-47EB-3BAD-66C8B9F5FAFE}"/>
              </a:ext>
            </a:extLst>
          </p:cNvPr>
          <p:cNvSpPr txBox="1"/>
          <p:nvPr/>
        </p:nvSpPr>
        <p:spPr>
          <a:xfrm>
            <a:off x="2117036" y="9325892"/>
            <a:ext cx="14755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+mj-lt"/>
              </a:rPr>
              <a:t>Julho 2022 - Prefeitura suspendeu cobrança por problemas cadastrais e reclamações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3581275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4359047" y="1667967"/>
            <a:ext cx="12447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Cobrança – Estratégias de Implantação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4268F4-D7B6-8277-740A-E17860204867}"/>
              </a:ext>
            </a:extLst>
          </p:cNvPr>
          <p:cNvSpPr txBox="1"/>
          <p:nvPr/>
        </p:nvSpPr>
        <p:spPr>
          <a:xfrm>
            <a:off x="2696352" y="2647791"/>
            <a:ext cx="6805445" cy="72943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200" dirty="0">
                <a:solidFill>
                  <a:srgbClr val="3A6275"/>
                </a:solidFill>
                <a:latin typeface="Trebuchet MS" panose="020B0603020202020204" pitchFamily="34" charset="0"/>
              </a:rPr>
              <a:t>Tarifa Sustentável</a:t>
            </a:r>
          </a:p>
          <a:p>
            <a:endParaRPr lang="pt-BR" sz="3200" b="1" dirty="0">
              <a:solidFill>
                <a:srgbClr val="C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Baseia-se no princípio da bonificação ou crédito destinado ao cidadão que levar os resíduos gerados aos canais de entrega disponibilizados pela Prefeitura.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Visa baratear a tarifa e fomentar políticas sociais/ambientais.  </a:t>
            </a:r>
          </a:p>
          <a:p>
            <a:pPr algn="just"/>
            <a:endParaRPr lang="pt-BR" sz="32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Pode gerar um subsidio tarifário de até 100%.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dirty="0"/>
              <a:t>Créditos na conta de luz, vale gasolina ou até redução da tarifa de resíduos.</a:t>
            </a:r>
          </a:p>
          <a:p>
            <a:endParaRPr lang="pt-BR" sz="3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00E0562-3BAF-98C4-9F37-FA15D1E749EE}"/>
              </a:ext>
            </a:extLst>
          </p:cNvPr>
          <p:cNvSpPr txBox="1"/>
          <p:nvPr/>
        </p:nvSpPr>
        <p:spPr>
          <a:xfrm>
            <a:off x="10006635" y="2647791"/>
            <a:ext cx="6805445" cy="69865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200" dirty="0">
                <a:solidFill>
                  <a:srgbClr val="3A6275"/>
                </a:solidFill>
                <a:latin typeface="Trebuchet MS" panose="020B0603020202020204" pitchFamily="34" charset="0"/>
              </a:rPr>
              <a:t>Oferta de Mais Serviços</a:t>
            </a:r>
          </a:p>
          <a:p>
            <a:endParaRPr lang="pt-BR" sz="36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Implantar a cobrança com uma promoção de novos serviços a população: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400" dirty="0"/>
              <a:t>Mais </a:t>
            </a:r>
            <a:r>
              <a:rPr lang="pt-BR" sz="2400" dirty="0" err="1"/>
              <a:t>Ecopontos</a:t>
            </a:r>
            <a:r>
              <a:rPr lang="pt-BR" sz="2400" dirty="0"/>
              <a:t>/</a:t>
            </a:r>
            <a:r>
              <a:rPr lang="pt-BR" sz="2400" dirty="0" err="1"/>
              <a:t>PEV’s</a:t>
            </a:r>
            <a:endParaRPr lang="pt-BR" sz="2400" dirty="0"/>
          </a:p>
          <a:p>
            <a:pPr marL="457200" indent="-457200">
              <a:buFontTx/>
              <a:buChar char="-"/>
            </a:pPr>
            <a:r>
              <a:rPr lang="pt-BR" sz="2400" dirty="0"/>
              <a:t>Expansão da Coleta Seletiva</a:t>
            </a:r>
          </a:p>
          <a:p>
            <a:pPr marL="457200" indent="-457200">
              <a:buFontTx/>
              <a:buChar char="-"/>
            </a:pPr>
            <a:r>
              <a:rPr lang="pt-BR" sz="2400" dirty="0"/>
              <a:t>Conteinerização da Coleta</a:t>
            </a:r>
          </a:p>
          <a:p>
            <a:pPr marL="457200" indent="-457200">
              <a:buFontTx/>
              <a:buChar char="-"/>
            </a:pPr>
            <a:r>
              <a:rPr lang="pt-BR" sz="2400" dirty="0"/>
              <a:t>Reforço de Educação Ambiental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Concessão: destacar as entregas do projeto.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200" b="1" dirty="0"/>
          </a:p>
          <a:p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956082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4024215" y="1934994"/>
            <a:ext cx="11153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Cobrança – Estratégias de Implantação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0311644-562E-5C9E-1737-C6A9E2A592C5}"/>
              </a:ext>
            </a:extLst>
          </p:cNvPr>
          <p:cNvSpPr txBox="1">
            <a:spLocks/>
          </p:cNvSpPr>
          <p:nvPr/>
        </p:nvSpPr>
        <p:spPr>
          <a:xfrm>
            <a:off x="2388963" y="3104582"/>
            <a:ext cx="15431169" cy="63807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>
                <a:solidFill>
                  <a:srgbClr val="3A6275"/>
                </a:solidFill>
                <a:latin typeface="Trebuchet MS" panose="020B0603020202020204" pitchFamily="34" charset="0"/>
              </a:rPr>
              <a:t>Alguns municípios estão aproveitando o contexto atual para readequar a taxa de resíduos: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3A6275"/>
                </a:solidFill>
                <a:latin typeface="Trebuchet MS" panose="020B0603020202020204" pitchFamily="34" charset="0"/>
              </a:rPr>
              <a:t>Atualizando os custos e escopo dos serviços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3A6275"/>
                </a:solidFill>
                <a:latin typeface="Trebuchet MS" panose="020B0603020202020204" pitchFamily="34" charset="0"/>
              </a:rPr>
              <a:t>Alterando o veículo de cobrança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3A6275"/>
                </a:solidFill>
                <a:latin typeface="Trebuchet MS" panose="020B0603020202020204" pitchFamily="34" charset="0"/>
              </a:rPr>
              <a:t>Migrando para tarifa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latin typeface="Trebuchet MS" panose="020B0603020202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pt-BR" sz="2800" dirty="0">
                <a:latin typeface="Trebuchet MS" panose="020B0603020202020204" pitchFamily="34" charset="0"/>
              </a:rPr>
              <a:t>Nova Esperança/PR : </a:t>
            </a:r>
            <a:r>
              <a:rPr lang="pt-BR" sz="2800" i="1" dirty="0">
                <a:latin typeface="Trebuchet MS" panose="020B0603020202020204" pitchFamily="34" charset="0"/>
              </a:rPr>
              <a:t>“A regularização também garantiu alguns benefícios para a cidade, entre eles a construção do Ecoponto; maior frequência do caminhão da coleta passando nas ruas; e também a aquisição de novos veículos. Uma lei foi aprovada pela Câmara de Vereadores e a nova taxa de lixo passou a ser cobrada na conta de água, após a prefeitura fechar convênio com a Sanepar. Agora, o serviço que antes dava déficit já é autossuficiente financeiramente.”</a:t>
            </a:r>
          </a:p>
        </p:txBody>
      </p:sp>
    </p:spTree>
    <p:extLst>
      <p:ext uri="{BB962C8B-B14F-4D97-AF65-F5344CB8AC3E}">
        <p14:creationId xmlns:p14="http://schemas.microsoft.com/office/powerpoint/2010/main" val="204495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7315200" y="4519204"/>
            <a:ext cx="63570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rgbClr val="3A6275"/>
                </a:solidFill>
              </a:rPr>
              <a:t>OBRIGADO!</a:t>
            </a:r>
          </a:p>
          <a:p>
            <a:endParaRPr lang="pt-BR" sz="8000" b="1" dirty="0">
              <a:solidFill>
                <a:srgbClr val="3A6275"/>
              </a:solidFill>
            </a:endParaRPr>
          </a:p>
          <a:p>
            <a:r>
              <a:rPr lang="pt-BR" sz="4000" b="1" dirty="0">
                <a:solidFill>
                  <a:schemeClr val="accent3">
                    <a:lumMod val="75000"/>
                  </a:schemeClr>
                </a:solidFill>
              </a:rPr>
              <a:t>fabio@mqsconsultoria.com</a:t>
            </a:r>
          </a:p>
          <a:p>
            <a:r>
              <a:rPr lang="pt-BR" sz="4000" b="1" dirty="0">
                <a:solidFill>
                  <a:schemeClr val="accent3">
                    <a:lumMod val="75000"/>
                  </a:schemeClr>
                </a:solidFill>
              </a:rPr>
              <a:t>(11) 98700 3209</a:t>
            </a:r>
          </a:p>
          <a:p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0240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297EBA-8B07-FB50-18B2-5B672427579E}"/>
              </a:ext>
            </a:extLst>
          </p:cNvPr>
          <p:cNvSpPr txBox="1"/>
          <p:nvPr/>
        </p:nvSpPr>
        <p:spPr>
          <a:xfrm>
            <a:off x="4792592" y="2014539"/>
            <a:ext cx="1303205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i="1" dirty="0"/>
              <a:t>Navegantes/SC    		São Sebastião/SP</a:t>
            </a:r>
          </a:p>
          <a:p>
            <a:r>
              <a:rPr lang="pt-BR" sz="5400" b="1" i="1" dirty="0"/>
              <a:t>Suzano/SP      			Araraquara/SP  </a:t>
            </a:r>
          </a:p>
          <a:p>
            <a:r>
              <a:rPr lang="pt-BR" sz="5400" b="1" i="1" dirty="0"/>
              <a:t>Santos/SP     	     	      Bragança Paulista/SP     </a:t>
            </a:r>
          </a:p>
          <a:p>
            <a:r>
              <a:rPr lang="pt-BR" sz="5400" b="1" i="1" dirty="0"/>
              <a:t>Rio Claro/SP     			Indaiatuba/SP     </a:t>
            </a:r>
          </a:p>
          <a:p>
            <a:r>
              <a:rPr lang="pt-BR" sz="5400" b="1" i="1" dirty="0"/>
              <a:t>Mogi das Cruzes/SP     Bauru/SP</a:t>
            </a:r>
          </a:p>
          <a:p>
            <a:r>
              <a:rPr lang="pt-BR" sz="5400" b="1" i="1" dirty="0"/>
              <a:t>Duque de Caixas/RJ     Brasília/DF </a:t>
            </a:r>
          </a:p>
          <a:p>
            <a:r>
              <a:rPr lang="pt-BR" sz="5400" b="1" i="1" dirty="0"/>
              <a:t>Teresina/PI    		      Caxias/MA</a:t>
            </a:r>
          </a:p>
          <a:p>
            <a:r>
              <a:rPr lang="pt-BR" sz="5400" b="1" i="1" dirty="0" err="1"/>
              <a:t>Civap</a:t>
            </a:r>
            <a:r>
              <a:rPr lang="pt-BR" sz="5400" b="1" i="1" dirty="0"/>
              <a:t>/SP     			      </a:t>
            </a:r>
            <a:r>
              <a:rPr lang="pt-BR" sz="5400" b="1" i="1" dirty="0" err="1"/>
              <a:t>Convale</a:t>
            </a:r>
            <a:r>
              <a:rPr lang="pt-BR" sz="5400" b="1" i="1" dirty="0"/>
              <a:t>/MG</a:t>
            </a:r>
          </a:p>
          <a:p>
            <a:pPr algn="ctr"/>
            <a:endParaRPr lang="pt-BR" sz="5400" b="1" i="1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251F2B4-BB52-538E-1930-398435A630A7}"/>
              </a:ext>
            </a:extLst>
          </p:cNvPr>
          <p:cNvSpPr/>
          <p:nvPr/>
        </p:nvSpPr>
        <p:spPr>
          <a:xfrm>
            <a:off x="1941629" y="2014539"/>
            <a:ext cx="2592659" cy="2824161"/>
          </a:xfrm>
          <a:prstGeom prst="ellipse">
            <a:avLst/>
          </a:prstGeom>
          <a:solidFill>
            <a:srgbClr val="4F20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latin typeface="Trebuchet MS" panose="020B0603020202020204" pitchFamily="34" charset="0"/>
              </a:rPr>
              <a:t>2020 a</a:t>
            </a:r>
          </a:p>
          <a:p>
            <a:pPr algn="ctr"/>
            <a:r>
              <a:rPr lang="pt-BR" sz="3200" dirty="0">
                <a:latin typeface="Trebuchet MS" panose="020B0603020202020204" pitchFamily="34" charset="0"/>
              </a:rPr>
              <a:t>2022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B372B97-7804-ED5E-799F-F2AE72D07318}"/>
              </a:ext>
            </a:extLst>
          </p:cNvPr>
          <p:cNvSpPr/>
          <p:nvPr/>
        </p:nvSpPr>
        <p:spPr>
          <a:xfrm>
            <a:off x="15183050" y="6553063"/>
            <a:ext cx="3048000" cy="3032779"/>
          </a:xfrm>
          <a:prstGeom prst="ellipse">
            <a:avLst/>
          </a:prstGeom>
          <a:solidFill>
            <a:srgbClr val="4F1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Trebuchet MS" panose="020B0603020202020204" pitchFamily="34" charset="0"/>
              </a:rPr>
              <a:t>17 </a:t>
            </a:r>
            <a:r>
              <a:rPr lang="pt-BR" sz="2800" dirty="0" err="1">
                <a:latin typeface="Trebuchet MS" panose="020B0603020202020204" pitchFamily="34" charset="0"/>
              </a:rPr>
              <a:t>PPPs</a:t>
            </a:r>
            <a:r>
              <a:rPr lang="pt-BR" sz="2800" dirty="0">
                <a:latin typeface="Trebuchet MS" panose="020B0603020202020204" pitchFamily="34" charset="0"/>
              </a:rPr>
              <a:t>/</a:t>
            </a:r>
          </a:p>
          <a:p>
            <a:pPr algn="ctr"/>
            <a:r>
              <a:rPr lang="pt-BR" sz="2800" dirty="0">
                <a:latin typeface="Trebuchet MS" panose="020B0603020202020204" pitchFamily="34" charset="0"/>
              </a:rPr>
              <a:t>Concessões*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58D2CA7-AC51-3451-D2D1-07DA7CFFEC98}"/>
              </a:ext>
            </a:extLst>
          </p:cNvPr>
          <p:cNvSpPr txBox="1"/>
          <p:nvPr/>
        </p:nvSpPr>
        <p:spPr>
          <a:xfrm>
            <a:off x="2127422" y="9664446"/>
            <a:ext cx="732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rebuchet MS" panose="020B0603020202020204" pitchFamily="34" charset="0"/>
              </a:rPr>
              <a:t>* Abrange apenas os processos que possuem estudos entregues</a:t>
            </a:r>
          </a:p>
        </p:txBody>
      </p:sp>
    </p:spTree>
    <p:extLst>
      <p:ext uri="{BB962C8B-B14F-4D97-AF65-F5344CB8AC3E}">
        <p14:creationId xmlns:p14="http://schemas.microsoft.com/office/powerpoint/2010/main" val="401412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6629400" y="2157749"/>
            <a:ext cx="7129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4F2010"/>
                </a:solidFill>
                <a:latin typeface="Trebuchet MS" panose="020B0603020202020204" pitchFamily="34" charset="0"/>
              </a:rPr>
              <a:t>Quantos Cobram Tarifa?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2300063-2117-2054-39FD-648E26198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494449"/>
              </p:ext>
            </p:extLst>
          </p:nvPr>
        </p:nvGraphicFramePr>
        <p:xfrm>
          <a:off x="2971800" y="3418483"/>
          <a:ext cx="7696200" cy="531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52C6A5E5-4678-42AB-7935-093C57002AE6}"/>
              </a:ext>
            </a:extLst>
          </p:cNvPr>
          <p:cNvSpPr/>
          <p:nvPr/>
        </p:nvSpPr>
        <p:spPr>
          <a:xfrm>
            <a:off x="12877800" y="4700205"/>
            <a:ext cx="3581400" cy="2590800"/>
          </a:xfrm>
          <a:prstGeom prst="wedgeRectCallout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59% não cobram Tarifa</a:t>
            </a:r>
          </a:p>
        </p:txBody>
      </p:sp>
    </p:spTree>
    <p:extLst>
      <p:ext uri="{BB962C8B-B14F-4D97-AF65-F5344CB8AC3E}">
        <p14:creationId xmlns:p14="http://schemas.microsoft.com/office/powerpoint/2010/main" val="335200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10363200" y="2247899"/>
            <a:ext cx="7681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4F2010"/>
                </a:solidFill>
                <a:latin typeface="Trebuchet MS" panose="020B0603020202020204" pitchFamily="34" charset="0"/>
              </a:rPr>
              <a:t>Meta de Resíduos</a:t>
            </a:r>
            <a:r>
              <a:rPr lang="pt-BR" sz="4400" b="1" dirty="0"/>
              <a:t> </a:t>
            </a:r>
            <a:r>
              <a:rPr lang="pt-BR" sz="4400" b="1" dirty="0">
                <a:solidFill>
                  <a:srgbClr val="4F2010"/>
                </a:solidFill>
                <a:latin typeface="Trebuchet MS" panose="020B0603020202020204" pitchFamily="34" charset="0"/>
              </a:rPr>
              <a:t>Aterrados?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B11DEB-ECF4-BEBB-7CAC-941316164DAE}"/>
              </a:ext>
            </a:extLst>
          </p:cNvPr>
          <p:cNvSpPr txBox="1"/>
          <p:nvPr/>
        </p:nvSpPr>
        <p:spPr>
          <a:xfrm>
            <a:off x="3840440" y="2247899"/>
            <a:ext cx="4585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4F2010"/>
                </a:solidFill>
                <a:latin typeface="Trebuchet MS" panose="020B0603020202020204" pitchFamily="34" charset="0"/>
              </a:rPr>
              <a:t>Qual o Objeto?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EDA03A7-B3C7-1E11-998B-EC1388B67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146839"/>
              </p:ext>
            </p:extLst>
          </p:nvPr>
        </p:nvGraphicFramePr>
        <p:xfrm>
          <a:off x="10744200" y="3131730"/>
          <a:ext cx="6096000" cy="570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204CB63-4A48-0AC3-DB2C-1E415E936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660467"/>
              </p:ext>
            </p:extLst>
          </p:nvPr>
        </p:nvGraphicFramePr>
        <p:xfrm>
          <a:off x="3096940" y="3168586"/>
          <a:ext cx="5318468" cy="607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31684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2781636" y="2127797"/>
            <a:ext cx="6357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Qual o Prazo da Concessão?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A022A1E-0150-A2C0-4D0B-71EF8482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377852"/>
              </p:ext>
            </p:extLst>
          </p:nvPr>
        </p:nvGraphicFramePr>
        <p:xfrm>
          <a:off x="2463803" y="3614338"/>
          <a:ext cx="6584743" cy="536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B11DEB-ECF4-BEBB-7CAC-941316164DAE}"/>
              </a:ext>
            </a:extLst>
          </p:cNvPr>
          <p:cNvSpPr txBox="1"/>
          <p:nvPr/>
        </p:nvSpPr>
        <p:spPr>
          <a:xfrm>
            <a:off x="11485791" y="2127797"/>
            <a:ext cx="6357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Qual o Critério de Vencedor?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C92E503-7F47-D663-529D-E26743261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727686"/>
              </p:ext>
            </p:extLst>
          </p:nvPr>
        </p:nvGraphicFramePr>
        <p:xfrm>
          <a:off x="11658599" y="3614339"/>
          <a:ext cx="6087589" cy="536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07346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9F9FC5-85B5-41CB-4288-1361FC8002FA}"/>
              </a:ext>
            </a:extLst>
          </p:cNvPr>
          <p:cNvSpPr txBox="1"/>
          <p:nvPr/>
        </p:nvSpPr>
        <p:spPr>
          <a:xfrm>
            <a:off x="6589795" y="2095500"/>
            <a:ext cx="6357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Indicadores Médios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B514F1C-3509-C589-6E93-0ABA165DF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957291"/>
              </p:ext>
            </p:extLst>
          </p:nvPr>
        </p:nvGraphicFramePr>
        <p:xfrm>
          <a:off x="4343400" y="3400802"/>
          <a:ext cx="12192000" cy="578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98862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F00A9B-EED1-2529-F6ED-062C123F8475}"/>
              </a:ext>
            </a:extLst>
          </p:cNvPr>
          <p:cNvSpPr txBox="1"/>
          <p:nvPr/>
        </p:nvSpPr>
        <p:spPr>
          <a:xfrm>
            <a:off x="2971800" y="3304135"/>
            <a:ext cx="6357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Modelo Preponderante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02B0DB-9785-7021-0D49-DA746E5B75BB}"/>
              </a:ext>
            </a:extLst>
          </p:cNvPr>
          <p:cNvSpPr txBox="1"/>
          <p:nvPr/>
        </p:nvSpPr>
        <p:spPr>
          <a:xfrm>
            <a:off x="2215014" y="4765965"/>
            <a:ext cx="8594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PPP Administrava (sem tarifa) de 30 anos com coleta, destinação, limpeza, meta de tratamento de 40% e avaliação do vencedor por técnica-preço.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91EEC2-D203-2956-829C-49DEE6784883}"/>
              </a:ext>
            </a:extLst>
          </p:cNvPr>
          <p:cNvSpPr txBox="1"/>
          <p:nvPr/>
        </p:nvSpPr>
        <p:spPr>
          <a:xfrm>
            <a:off x="13485826" y="3304134"/>
            <a:ext cx="413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Modelo Futuro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0245C638-90E7-7BE9-BC48-AE66F8993C0B}"/>
              </a:ext>
            </a:extLst>
          </p:cNvPr>
          <p:cNvSpPr/>
          <p:nvPr/>
        </p:nvSpPr>
        <p:spPr>
          <a:xfrm>
            <a:off x="11229071" y="5447405"/>
            <a:ext cx="1975741" cy="705571"/>
          </a:xfrm>
          <a:prstGeom prst="rightArrow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B5D6B1B3-9DF9-DD75-814E-88C65EF6C308}"/>
              </a:ext>
            </a:extLst>
          </p:cNvPr>
          <p:cNvSpPr/>
          <p:nvPr/>
        </p:nvSpPr>
        <p:spPr>
          <a:xfrm>
            <a:off x="13603427" y="4838700"/>
            <a:ext cx="4012705" cy="2167303"/>
          </a:xfrm>
          <a:prstGeom prst="wedgeRectCallout">
            <a:avLst/>
          </a:prstGeom>
          <a:solidFill>
            <a:srgbClr val="3A62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Qual a tendência?</a:t>
            </a:r>
          </a:p>
        </p:txBody>
      </p:sp>
    </p:spTree>
    <p:extLst>
      <p:ext uri="{BB962C8B-B14F-4D97-AF65-F5344CB8AC3E}">
        <p14:creationId xmlns:p14="http://schemas.microsoft.com/office/powerpoint/2010/main" val="162060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601200" y="320151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297EBA-8B07-FB50-18B2-5B672427579E}"/>
              </a:ext>
            </a:extLst>
          </p:cNvPr>
          <p:cNvSpPr txBox="1"/>
          <p:nvPr/>
        </p:nvSpPr>
        <p:spPr>
          <a:xfrm>
            <a:off x="4572000" y="4425945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3A6275"/>
                </a:solidFill>
                <a:latin typeface="Trebuchet MS" panose="020B0603020202020204" pitchFamily="34" charset="0"/>
              </a:rPr>
              <a:t>Taxa e Tarifas</a:t>
            </a:r>
          </a:p>
          <a:p>
            <a:pPr algn="ctr"/>
            <a:r>
              <a:rPr lang="pt-BR" sz="4800" b="1" dirty="0">
                <a:solidFill>
                  <a:srgbClr val="3A6275"/>
                </a:solidFill>
                <a:latin typeface="Trebuchet MS" panose="020B0603020202020204" pitchFamily="34" charset="0"/>
              </a:rPr>
              <a:t>Dados e Modelos</a:t>
            </a:r>
          </a:p>
        </p:txBody>
      </p:sp>
    </p:spTree>
    <p:extLst>
      <p:ext uri="{BB962C8B-B14F-4D97-AF65-F5344CB8AC3E}">
        <p14:creationId xmlns:p14="http://schemas.microsoft.com/office/powerpoint/2010/main" val="417409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2274</Words>
  <Application>Microsoft Office PowerPoint</Application>
  <PresentationFormat>Personalizar</PresentationFormat>
  <Paragraphs>658</Paragraphs>
  <Slides>26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Trebuchet MS</vt:lpstr>
      <vt:lpstr>Arial</vt:lpstr>
      <vt:lpstr>Wingdings</vt:lpstr>
      <vt:lpstr>Calibri</vt:lpstr>
      <vt:lpstr>Office Theme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Fund01</dc:creator>
  <cp:lastModifiedBy>Fabio de Paula Marques</cp:lastModifiedBy>
  <cp:revision>51</cp:revision>
  <dcterms:created xsi:type="dcterms:W3CDTF">2006-08-16T00:00:00Z</dcterms:created>
  <dcterms:modified xsi:type="dcterms:W3CDTF">2022-08-20T20:23:18Z</dcterms:modified>
  <dc:identifier>DAE9CNEVx80</dc:identifier>
</cp:coreProperties>
</file>